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9" r:id="rId3"/>
    <p:sldId id="260" r:id="rId4"/>
    <p:sldId id="271" r:id="rId5"/>
    <p:sldId id="290" r:id="rId6"/>
    <p:sldId id="273" r:id="rId7"/>
    <p:sldId id="293" r:id="rId8"/>
    <p:sldId id="291" r:id="rId9"/>
    <p:sldId id="294" r:id="rId10"/>
    <p:sldId id="277" r:id="rId11"/>
    <p:sldId id="263" r:id="rId12"/>
    <p:sldId id="297" r:id="rId13"/>
    <p:sldId id="296" r:id="rId14"/>
    <p:sldId id="279" r:id="rId15"/>
    <p:sldId id="264" r:id="rId16"/>
    <p:sldId id="266" r:id="rId17"/>
    <p:sldId id="265" r:id="rId18"/>
    <p:sldId id="280" r:id="rId19"/>
    <p:sldId id="282" r:id="rId20"/>
    <p:sldId id="267" r:id="rId21"/>
    <p:sldId id="262" r:id="rId22"/>
    <p:sldId id="286" r:id="rId23"/>
    <p:sldId id="269" r:id="rId24"/>
    <p:sldId id="287" r:id="rId25"/>
    <p:sldId id="292" r:id="rId26"/>
    <p:sldId id="288" r:id="rId27"/>
    <p:sldId id="295" r:id="rId28"/>
    <p:sldId id="285" r:id="rId29"/>
    <p:sldId id="283" r:id="rId30"/>
  </p:sldIdLst>
  <p:sldSz cx="9144000" cy="6858000" type="screen4x3"/>
  <p:notesSz cx="7104063" cy="10234613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88130" autoAdjust="0"/>
  </p:normalViewPr>
  <p:slideViewPr>
    <p:cSldViewPr snapToObjects="1">
      <p:cViewPr varScale="1">
        <p:scale>
          <a:sx n="82" d="100"/>
          <a:sy n="82" d="100"/>
        </p:scale>
        <p:origin x="168" y="400"/>
      </p:cViewPr>
      <p:guideLst>
        <p:guide orient="horz" pos="3024"/>
        <p:guide pos="2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2D1D739-106D-084F-A6D4-66381B11851C}" type="datetimeFigureOut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5082235-6E0F-D54F-8B9F-75063CB86B0C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45838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77785AA-BD59-DC47-AB5E-301A302BE0BC}" type="datetimeFigureOut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9C401A1-3C8F-F748-98A3-B820F8FB6D7F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48271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01A1-3C8F-F748-98A3-B820F8FB6D7F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184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01A1-3C8F-F748-98A3-B820F8FB6D7F}" type="slidenum">
              <a:rPr lang="es-ES_tradnl" smtClean="0"/>
              <a:pPr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591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" b="1" dirty="0" smtClean="0"/>
              <a:t> Los alumnos de nuevo ingreso</a:t>
            </a:r>
            <a:r>
              <a:rPr lang="es-ES" dirty="0" smtClean="0"/>
              <a:t>, es decir, aquellos que no tienen cuenta de la universidad, su usuario de acceso será el DNI sin la letra y como contraseña la letra f seguido de su fecha de nacimiento. Un ejemplo de usuario y clave sería: Pepe Perez tiene como DNI 123456789B y ha nacido el 04/11/1996, su usuario de acceso será 123456789 y su clave f04111996.</a:t>
            </a:r>
          </a:p>
          <a:p>
            <a:pPr>
              <a:buFont typeface="Arial" charset="0"/>
              <a:buChar char="•"/>
            </a:pPr>
            <a:r>
              <a:rPr lang="es-ES" dirty="0" smtClean="0"/>
              <a:t> </a:t>
            </a:r>
            <a:r>
              <a:rPr lang="es-ES" b="1" dirty="0" smtClean="0"/>
              <a:t>Los alumnos con cuenta en la universidad</a:t>
            </a:r>
            <a:r>
              <a:rPr lang="es-ES" dirty="0" smtClean="0"/>
              <a:t>, su usuario y clave será los que utilice siempre como entrada a todos los servicios corporativos (Secretaría Virtual, Aula Virtual, correo electrónico... ). El usuario de acceso será la parte anterior a la @ (nombre_usuario@alumnos.urjc.es). Por otro lado, todos aquellos alumnos que tengan cuenta nombre_usuario@urjc.es, porque hayan o sean sido personal de universidad, deberán de acceder a los servicios utilizando esta cuenta y no de alumno. Por ejemplo, si tu correo es j.espanol@alumnos.urjc.es el usuario de Dominio Único será </a:t>
            </a:r>
            <a:r>
              <a:rPr lang="es-ES" dirty="0" err="1" smtClean="0"/>
              <a:t>j.espanol</a:t>
            </a:r>
            <a:r>
              <a:rPr lang="es-ES" dirty="0" smtClean="0"/>
              <a:t> y la clave la misma que utilizas para acceder al correo electrónico. Si tienes una cuenta del tipo pepe.perez@urjc.es tu usuario de acceso será </a:t>
            </a:r>
            <a:r>
              <a:rPr lang="es-ES" dirty="0" err="1" smtClean="0"/>
              <a:t>pepe.perez</a:t>
            </a:r>
            <a:r>
              <a:rPr lang="es-ES" dirty="0" smtClean="0"/>
              <a:t> y deberás utilizar la clave de acceso vinculada a esta cuenta.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401A1-3C8F-F748-98A3-B820F8FB6D7F}" type="slidenum">
              <a:rPr lang="es-ES_tradnl" smtClean="0"/>
              <a:pPr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704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BF27-4A03-A241-B954-48A91AFDE0A2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  <p:pic>
        <p:nvPicPr>
          <p:cNvPr id="7" name="Imagen 6" descr="imagenCabecer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16763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C3225-5F14-D046-955D-8BA7CB91F8B3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0DA2-100A-B641-94FA-6584178EBF22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18610-7952-8A47-81C5-C5162CB93B38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BCA1-86F7-5C4D-86D5-77B9968134B5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6994-09E6-5A48-ADA7-595C482A37D6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3D68-1C97-C643-85FA-84011C770CCC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474A-9657-8543-BC04-A5EE21F13E4F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5CA0-BA14-A44B-A544-62DE55836600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2974-ED9C-C547-B76A-4E52E8624A04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4C04-8CBC-8448-AC9C-EDDBF24DF413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295400" y="533400"/>
            <a:ext cx="6477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0FE2C-8029-A046-903D-77C34457BCA2}" type="datetime1">
              <a:rPr lang="es-ES_tradnl" smtClean="0"/>
              <a:pPr/>
              <a:t>27/8/18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C8C4E-2F56-5E42-8B4E-9FE4EE203996}" type="slidenum">
              <a:rPr lang="es-ES_tradnl" smtClean="0"/>
              <a:pPr/>
              <a:t>‹Nr.›</a:t>
            </a:fld>
            <a:endParaRPr lang="es-ES_tradnl" dirty="0"/>
          </a:p>
        </p:txBody>
      </p:sp>
      <p:pic>
        <p:nvPicPr>
          <p:cNvPr id="8" name="Imagen 7" descr="imagenCabecera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717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urjc.es/ets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.pachecom@alumnos.urjc.es" TargetMode="External"/><Relationship Id="rId4" Type="http://schemas.openxmlformats.org/officeDocument/2006/relationships/hyperlink" Target="mailto:javier.simo@urjc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ulavirtual.urjc.es/" TargetMode="Externa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ulavirtual.urjc.es/" TargetMode="Externa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ulavirtual.urjc.es/" TargetMode="Externa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ulavirtual.urjc.es" TargetMode="Externa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portal.urjc.es/" TargetMode="Externa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lumno@alumnos.urjc.es" TargetMode="External"/><Relationship Id="rId4" Type="http://schemas.openxmlformats.org/officeDocument/2006/relationships/hyperlink" Target="http://miportal.urjc.es/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www.urjc.es/actualidad/noticias/844-tarjeta-universitaria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rjc.es/actualidad/noticias/462-reconocimiento-academico-de-credito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te.urjc.es/" TargetMode="Externa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rjc.es/estudiar-en-la-urjc/biblioteca" TargetMode="Externa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rjc.es/estudiar-en-la-urjc/vida-universitaria/230-fomento-del-deporte" TargetMode="External"/><Relationship Id="rId3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rjc.es/universidad/facultades/escuela-tecnica-superior-de-ingenieria-de-las-telecomunicaciones" TargetMode="Externa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stion2.urjc.es/horarios/?paso=1" TargetMode="Externa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estion2.urjc.es/horarios/?paso=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isco.rico@urjc.es" TargetMode="External"/><Relationship Id="rId4" Type="http://schemas.openxmlformats.org/officeDocument/2006/relationships/hyperlink" Target="mailto:jesus.gonzalez.barahona@urjc.es" TargetMode="External"/><Relationship Id="rId5" Type="http://schemas.openxmlformats.org/officeDocument/2006/relationships/hyperlink" Target="mailto:rebeca.goyaesteban@urjc.es" TargetMode="External"/><Relationship Id="rId6" Type="http://schemas.openxmlformats.org/officeDocument/2006/relationships/hyperlink" Target="mailto:eva.castro@urjc.es" TargetMode="External"/><Relationship Id="rId7" Type="http://schemas.openxmlformats.org/officeDocument/2006/relationships/hyperlink" Target="mailto:cristina.soguero@urjc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luis.cadarso@urjc.es" TargetMode="External"/><Relationship Id="rId4" Type="http://schemas.openxmlformats.org/officeDocument/2006/relationships/hyperlink" Target="mailto:cristina.soguero@urjc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.ibanezc@alumnos.urjc.es" TargetMode="External"/><Relationship Id="rId4" Type="http://schemas.openxmlformats.org/officeDocument/2006/relationships/hyperlink" Target="mailto:s.martinezag@alumnos.urjc.es" TargetMode="External"/><Relationship Id="rId5" Type="http://schemas.openxmlformats.org/officeDocument/2006/relationships/hyperlink" Target="mailto:p.crespo.2017@alumnos.urjc.es" TargetMode="External"/><Relationship Id="rId6" Type="http://schemas.openxmlformats.org/officeDocument/2006/relationships/hyperlink" Target="mailto:a.cuevasbr@alumnos.urjc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.medeiros@alumnos.urjc.es" TargetMode="External"/><Relationship Id="rId4" Type="http://schemas.openxmlformats.org/officeDocument/2006/relationships/hyperlink" Target="mailto:d.martinezd.2017@alumnos.urjc.es" TargetMode="External"/><Relationship Id="rId5" Type="http://schemas.openxmlformats.org/officeDocument/2006/relationships/hyperlink" Target="mailto:a.solam.2017@alumnos.urjc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2656" y="5013176"/>
            <a:ext cx="8278688" cy="1470025"/>
          </a:xfrm>
        </p:spPr>
        <p:txBody>
          <a:bodyPr>
            <a:normAutofit fontScale="90000"/>
          </a:bodyPr>
          <a:lstStyle/>
          <a:p>
            <a:r>
              <a:rPr lang="es-ES_tradnl" sz="4700" dirty="0" smtClean="0"/>
              <a:t>Jornadas de acogida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S</a:t>
            </a:r>
            <a:r>
              <a:rPr lang="es-ES" dirty="0" err="1" smtClean="0"/>
              <a:t>ólo</a:t>
            </a:r>
            <a:r>
              <a:rPr lang="es-ES" dirty="0" smtClean="0"/>
              <a:t> tienes que apuntar esto</a:t>
            </a:r>
            <a:r>
              <a:rPr lang="es-ES_tradnl" dirty="0" smtClean="0"/>
              <a:t>: </a:t>
            </a:r>
            <a:br>
              <a:rPr lang="es-ES_tradnl" dirty="0" smtClean="0"/>
            </a:br>
            <a:r>
              <a:rPr lang="es-ES_tradnl" sz="2700" b="0" dirty="0" smtClean="0"/>
              <a:t>Esta </a:t>
            </a:r>
            <a:r>
              <a:rPr lang="es-ES_tradnl" sz="2700" b="0" dirty="0" err="1" smtClean="0"/>
              <a:t>presentaci</a:t>
            </a:r>
            <a:r>
              <a:rPr lang="es-ES" sz="2700" b="0" dirty="0" err="1" smtClean="0"/>
              <a:t>ón</a:t>
            </a:r>
            <a:r>
              <a:rPr lang="es-ES" sz="2700" b="0" dirty="0" smtClean="0"/>
              <a:t> est</a:t>
            </a:r>
            <a:r>
              <a:rPr lang="es-ES" sz="2700" b="0" dirty="0" smtClean="0"/>
              <a:t>á</a:t>
            </a:r>
            <a:r>
              <a:rPr lang="es-ES" sz="2700" b="0" dirty="0" smtClean="0"/>
              <a:t> disponible en la pestaña </a:t>
            </a:r>
            <a:r>
              <a:rPr lang="es-ES" sz="2700" dirty="0" smtClean="0"/>
              <a:t>Estudiantes </a:t>
            </a:r>
            <a:r>
              <a:rPr lang="es-ES" sz="2700" b="0" dirty="0"/>
              <a:t>de</a:t>
            </a:r>
            <a:r>
              <a:rPr lang="es-ES" sz="2700" dirty="0"/>
              <a:t> </a:t>
            </a:r>
            <a:br>
              <a:rPr lang="es-ES" sz="2700" dirty="0"/>
            </a:br>
            <a:r>
              <a:rPr lang="es-ES" sz="2700" dirty="0">
                <a:hlinkClick r:id="rId3"/>
              </a:rPr>
              <a:t>https://www.urjc.es/etsit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b="0" dirty="0" smtClean="0"/>
              <a:t/>
            </a:r>
            <a:br>
              <a:rPr lang="es-ES" b="0" dirty="0" smtClean="0"/>
            </a:b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548608"/>
            <a:ext cx="6400800" cy="1752600"/>
          </a:xfrm>
        </p:spPr>
        <p:txBody>
          <a:bodyPr/>
          <a:lstStyle/>
          <a:p>
            <a:r>
              <a:rPr lang="es-ES_tradnl" dirty="0"/>
              <a:t>Curso </a:t>
            </a:r>
            <a:r>
              <a:rPr lang="es-ES_tradnl" dirty="0" smtClean="0"/>
              <a:t>2018/19</a:t>
            </a:r>
            <a:endParaRPr lang="es-ES_tradnl" dirty="0"/>
          </a:p>
          <a:p>
            <a:r>
              <a:rPr lang="es-ES_tradnl" sz="1800" dirty="0"/>
              <a:t>3</a:t>
            </a:r>
            <a:r>
              <a:rPr lang="es-ES_tradnl" sz="1800" dirty="0" smtClean="0"/>
              <a:t> </a:t>
            </a:r>
            <a:r>
              <a:rPr lang="es-ES_tradnl" sz="1800" dirty="0" smtClean="0"/>
              <a:t>y </a:t>
            </a:r>
            <a:r>
              <a:rPr lang="es-ES_tradnl" sz="1800" dirty="0" smtClean="0"/>
              <a:t>4 </a:t>
            </a:r>
            <a:r>
              <a:rPr lang="es-ES_tradnl" sz="1800" dirty="0"/>
              <a:t>de </a:t>
            </a:r>
            <a:r>
              <a:rPr lang="es-ES_tradnl" sz="1800" dirty="0" smtClean="0"/>
              <a:t>Septiembre </a:t>
            </a:r>
            <a:r>
              <a:rPr lang="es-ES_tradnl" sz="1800" dirty="0" smtClean="0"/>
              <a:t>2018</a:t>
            </a:r>
            <a:endParaRPr lang="es-ES_tradnl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Ante dudas o problemas…</a:t>
            </a:r>
          </a:p>
        </p:txBody>
      </p:sp>
      <p:grpSp>
        <p:nvGrpSpPr>
          <p:cNvPr id="3" name="Agrupar 44"/>
          <p:cNvGrpSpPr/>
          <p:nvPr/>
        </p:nvGrpSpPr>
        <p:grpSpPr>
          <a:xfrm>
            <a:off x="152400" y="1524000"/>
            <a:ext cx="2133600" cy="1600200"/>
            <a:chOff x="152400" y="1524000"/>
            <a:chExt cx="8915400" cy="5546540"/>
          </a:xfrm>
        </p:grpSpPr>
        <p:sp>
          <p:nvSpPr>
            <p:cNvPr id="25" name="Rectángulo 24"/>
            <p:cNvSpPr/>
            <p:nvPr/>
          </p:nvSpPr>
          <p:spPr>
            <a:xfrm>
              <a:off x="152400" y="1524000"/>
              <a:ext cx="8915400" cy="5181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70866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4914900" y="2743200"/>
              <a:ext cx="17907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26670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28600" y="2743199"/>
              <a:ext cx="2057400" cy="384673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514600" y="1943100"/>
              <a:ext cx="9906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733800" y="1943100"/>
              <a:ext cx="16002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5562600" y="1828800"/>
              <a:ext cx="14478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7239000" y="1828800"/>
              <a:ext cx="11430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19100" y="2895600"/>
              <a:ext cx="17145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2819400" y="28956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19100" y="3962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19100" y="5105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2819400" y="39624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5105400" y="2895600"/>
              <a:ext cx="1447800" cy="1066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7258050" y="2895600"/>
              <a:ext cx="150495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9101" y="5943602"/>
              <a:ext cx="1752602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819397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914903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7258050" y="5943602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pic>
          <p:nvPicPr>
            <p:cNvPr id="44" name="Imagen 43" descr="logoURJ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607402"/>
              <a:ext cx="1981200" cy="754798"/>
            </a:xfrm>
            <a:prstGeom prst="rect">
              <a:avLst/>
            </a:prstGeom>
          </p:spPr>
        </p:pic>
      </p:grpSp>
      <p:grpSp>
        <p:nvGrpSpPr>
          <p:cNvPr id="4" name="Agrupar 46"/>
          <p:cNvGrpSpPr/>
          <p:nvPr/>
        </p:nvGrpSpPr>
        <p:grpSpPr>
          <a:xfrm>
            <a:off x="533401" y="2057400"/>
            <a:ext cx="1908480" cy="1320409"/>
            <a:chOff x="838200" y="2133600"/>
            <a:chExt cx="8153400" cy="4573353"/>
          </a:xfrm>
        </p:grpSpPr>
        <p:sp>
          <p:nvSpPr>
            <p:cNvPr id="26" name="Rectángulo 25"/>
            <p:cNvSpPr/>
            <p:nvPr/>
          </p:nvSpPr>
          <p:spPr>
            <a:xfrm>
              <a:off x="838200" y="2133600"/>
              <a:ext cx="8153400" cy="45733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3132665" y="2628900"/>
              <a:ext cx="1094155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879340" y="2628900"/>
              <a:ext cx="16383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7620000" y="2590800"/>
              <a:ext cx="11430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ángulo redondeado 44"/>
            <p:cNvSpPr/>
            <p:nvPr/>
          </p:nvSpPr>
          <p:spPr>
            <a:xfrm>
              <a:off x="4329180" y="2590800"/>
              <a:ext cx="14478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1029676" y="3200400"/>
              <a:ext cx="2968544" cy="3429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892907" y="2133601"/>
              <a:ext cx="1846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sz="2400" dirty="0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1178820" y="3276600"/>
              <a:ext cx="2668105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1175566" y="3657600"/>
              <a:ext cx="2670254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1175565" y="4267200"/>
              <a:ext cx="2670255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1178821" y="4953000"/>
              <a:ext cx="2668104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ángulo 52"/>
            <p:cNvSpPr/>
            <p:nvPr/>
          </p:nvSpPr>
          <p:spPr>
            <a:xfrm>
              <a:off x="1178821" y="5638800"/>
              <a:ext cx="2668104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1793631" y="626006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b="1" dirty="0"/>
            </a:p>
          </p:txBody>
        </p:sp>
        <p:sp>
          <p:nvSpPr>
            <p:cNvPr id="55" name="Rectángulo 54"/>
            <p:cNvSpPr/>
            <p:nvPr/>
          </p:nvSpPr>
          <p:spPr>
            <a:xfrm>
              <a:off x="5261056" y="3581400"/>
              <a:ext cx="3501944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5410200" y="3657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5410200" y="4419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410200" y="52578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CuadroTexto 62"/>
          <p:cNvSpPr txBox="1"/>
          <p:nvPr/>
        </p:nvSpPr>
        <p:spPr>
          <a:xfrm>
            <a:off x="506405" y="1976870"/>
            <a:ext cx="68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ETSIT</a:t>
            </a:r>
          </a:p>
        </p:txBody>
      </p:sp>
      <p:sp>
        <p:nvSpPr>
          <p:cNvPr id="62" name="Marcador de número de diapositiva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10</a:t>
            </a:fld>
            <a:endParaRPr lang="es-ES_tradnl"/>
          </a:p>
        </p:txBody>
      </p:sp>
      <p:graphicFrame>
        <p:nvGraphicFramePr>
          <p:cNvPr id="56" name="5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852821"/>
              </p:ext>
            </p:extLst>
          </p:nvPr>
        </p:nvGraphicFramePr>
        <p:xfrm>
          <a:off x="1403648" y="2159095"/>
          <a:ext cx="6963773" cy="4133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3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3120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1. </a:t>
                      </a:r>
                      <a:r>
                        <a:rPr lang="es-ES" sz="2400" dirty="0" smtClean="0">
                          <a:solidFill>
                            <a:schemeClr val="bg1"/>
                          </a:solidFill>
                        </a:rPr>
                        <a:t>ALUMNO </a:t>
                      </a:r>
                      <a:r>
                        <a:rPr lang="es-ES" sz="2400" dirty="0">
                          <a:solidFill>
                            <a:schemeClr val="bg1"/>
                          </a:solidFill>
                        </a:rPr>
                        <a:t>MENTOR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129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2. PROFESOR ASIGNATURA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85207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3. DELEGADOS DE CLASE</a:t>
                      </a:r>
                    </a:p>
                    <a:p>
                      <a:pPr algn="ctr"/>
                      <a:r>
                        <a:rPr lang="es-ES" sz="2000" dirty="0"/>
                        <a:t>4. COORDINADOR TITULACIÓN</a:t>
                      </a:r>
                    </a:p>
                    <a:p>
                      <a:pPr algn="ctr"/>
                      <a:r>
                        <a:rPr lang="es-ES" sz="2000" dirty="0"/>
                        <a:t>5. DIRECCIÓN ETSIT: </a:t>
                      </a:r>
                    </a:p>
                    <a:p>
                      <a:pPr algn="ctr"/>
                      <a:r>
                        <a:rPr lang="es-ES" sz="2000" dirty="0"/>
                        <a:t>   - </a:t>
                      </a:r>
                      <a:r>
                        <a:rPr lang="es-ES" sz="1600" dirty="0"/>
                        <a:t>Subdirección de </a:t>
                      </a:r>
                      <a:r>
                        <a:rPr lang="es-ES" sz="1600" dirty="0" smtClean="0"/>
                        <a:t>Alumnos</a:t>
                      </a:r>
                    </a:p>
                    <a:p>
                      <a:pPr algn="ctr"/>
                      <a:r>
                        <a:rPr lang="es-ES" sz="1600" dirty="0" smtClean="0"/>
                        <a:t>(Pedro </a:t>
                      </a:r>
                      <a:r>
                        <a:rPr lang="es-ES" sz="1600" dirty="0"/>
                        <a:t>de las </a:t>
                      </a:r>
                      <a:r>
                        <a:rPr lang="es-ES" sz="1600" dirty="0" smtClean="0"/>
                        <a:t>Heras, </a:t>
                      </a:r>
                      <a:r>
                        <a:rPr lang="es-ES" sz="16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pedro.delasheras@urjc.es</a:t>
                      </a:r>
                      <a:r>
                        <a:rPr lang="es-E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r>
                        <a:rPr lang="es-E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-  Subdirección de Ordenación </a:t>
                      </a:r>
                      <a:r>
                        <a:rPr lang="es-E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Docente</a:t>
                      </a:r>
                    </a:p>
                    <a:p>
                      <a:pPr algn="ctr"/>
                      <a:r>
                        <a:rPr lang="es-ES" sz="1600" dirty="0" smtClean="0"/>
                        <a:t>(Alicia Guerrero, </a:t>
                      </a:r>
                      <a:r>
                        <a:rPr lang="es-ES" sz="16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alicia.guerrero@urjc.es</a:t>
                      </a:r>
                      <a:r>
                        <a:rPr lang="es-ES" sz="16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dirty="0" smtClean="0"/>
                        <a:t>)</a:t>
                      </a:r>
                      <a:endParaRPr lang="es-ES" sz="16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s-ES" sz="1600" baseline="0" dirty="0"/>
                        <a:t>   - </a:t>
                      </a:r>
                      <a:r>
                        <a:rPr lang="es-ES" sz="1600" dirty="0"/>
                        <a:t>Secretario </a:t>
                      </a:r>
                      <a:r>
                        <a:rPr lang="es-ES" sz="1600" dirty="0" smtClean="0"/>
                        <a:t>Académico</a:t>
                      </a:r>
                    </a:p>
                    <a:p>
                      <a:pPr algn="ctr"/>
                      <a:r>
                        <a:rPr lang="es-ES" sz="1600" dirty="0" smtClean="0"/>
                        <a:t>(Eduardo Morgado, </a:t>
                      </a:r>
                      <a:r>
                        <a:rPr lang="es-ES" sz="16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eduardo.morgado@urjc.es</a:t>
                      </a:r>
                      <a:r>
                        <a:rPr lang="es-ES" sz="16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dirty="0"/>
                        <a:t>)</a:t>
                      </a:r>
                    </a:p>
                    <a:p>
                      <a:pPr algn="ctr"/>
                      <a:r>
                        <a:rPr lang="es-ES" sz="1600" baseline="0" dirty="0" smtClean="0"/>
                        <a:t>- </a:t>
                      </a:r>
                      <a:r>
                        <a:rPr lang="es-ES" sz="1600" dirty="0" smtClean="0"/>
                        <a:t>Director</a:t>
                      </a:r>
                    </a:p>
                    <a:p>
                      <a:pPr algn="ctr"/>
                      <a:r>
                        <a:rPr lang="es-E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(Fco. Javier Simó, </a:t>
                      </a:r>
                      <a:r>
                        <a:rPr lang="es-ES" sz="16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javier.simo@urjc.es</a:t>
                      </a:r>
                      <a:r>
                        <a:rPr lang="es-ES" sz="16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es-E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81000" y="629816"/>
            <a:ext cx="9525000" cy="1143000"/>
          </a:xfrm>
        </p:spPr>
        <p:txBody>
          <a:bodyPr>
            <a:noAutofit/>
          </a:bodyPr>
          <a:lstStyle/>
          <a:p>
            <a:r>
              <a:rPr lang="es-ES_tradnl" sz="3600" dirty="0" err="1" smtClean="0"/>
              <a:t>Informaci</a:t>
            </a:r>
            <a:r>
              <a:rPr lang="es-ES" sz="3600" dirty="0" err="1" smtClean="0"/>
              <a:t>ón</a:t>
            </a:r>
            <a:r>
              <a:rPr lang="es-ES" sz="3600" dirty="0" smtClean="0"/>
              <a:t> útil en el sitio web oficial de la ETSIT, pestaña Estudiantes:</a:t>
            </a:r>
            <a:endParaRPr lang="es-ES_tradnl" sz="3600" dirty="0"/>
          </a:p>
        </p:txBody>
      </p:sp>
      <p:sp>
        <p:nvSpPr>
          <p:cNvPr id="10" name="Marcador de contenido 9"/>
          <p:cNvSpPr>
            <a:spLocks noGrp="1"/>
          </p:cNvSpPr>
          <p:nvPr>
            <p:ph idx="1"/>
          </p:nvPr>
        </p:nvSpPr>
        <p:spPr>
          <a:xfrm>
            <a:off x="457200" y="1635149"/>
            <a:ext cx="8229600" cy="4602163"/>
          </a:xfrm>
        </p:spPr>
        <p:txBody>
          <a:bodyPr>
            <a:normAutofit/>
          </a:bodyPr>
          <a:lstStyle/>
          <a:p>
            <a:r>
              <a:rPr lang="es-ES_tradnl" sz="2800" dirty="0" smtClean="0">
                <a:hlinkClick r:id="rId2"/>
              </a:rPr>
              <a:t>https://</a:t>
            </a:r>
            <a:r>
              <a:rPr lang="es-ES_tradnl" sz="2800" dirty="0" smtClean="0">
                <a:hlinkClick r:id="rId2"/>
              </a:rPr>
              <a:t>www.urjc.es/etsit</a:t>
            </a:r>
            <a:endParaRPr lang="es-ES_tradnl" sz="280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11</a:t>
            </a:fld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11" y="2088108"/>
            <a:ext cx="6939689" cy="4869284"/>
          </a:xfrm>
          <a:prstGeom prst="rect">
            <a:avLst/>
          </a:prstGeom>
        </p:spPr>
      </p:pic>
      <p:sp>
        <p:nvSpPr>
          <p:cNvPr id="4" name="Marco 3"/>
          <p:cNvSpPr/>
          <p:nvPr/>
        </p:nvSpPr>
        <p:spPr>
          <a:xfrm>
            <a:off x="6444208" y="2204864"/>
            <a:ext cx="827112" cy="288032"/>
          </a:xfrm>
          <a:prstGeom prst="fram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81000" y="629816"/>
            <a:ext cx="9525000" cy="1143000"/>
          </a:xfrm>
        </p:spPr>
        <p:txBody>
          <a:bodyPr>
            <a:noAutofit/>
          </a:bodyPr>
          <a:lstStyle/>
          <a:p>
            <a:r>
              <a:rPr lang="es-ES_tradnl" sz="3600" dirty="0" err="1" smtClean="0"/>
              <a:t>Informaci</a:t>
            </a:r>
            <a:r>
              <a:rPr lang="es-ES" sz="3600" dirty="0" err="1" smtClean="0"/>
              <a:t>ón</a:t>
            </a:r>
            <a:r>
              <a:rPr lang="es-ES" sz="3600" dirty="0" smtClean="0"/>
              <a:t> útil en el sitio web oficial de la ETSIT, pestaña Estudiantes:</a:t>
            </a:r>
            <a:endParaRPr lang="es-ES_tradnl" sz="3600" dirty="0"/>
          </a:p>
        </p:txBody>
      </p:sp>
      <p:sp>
        <p:nvSpPr>
          <p:cNvPr id="10" name="Marcador de contenido 9"/>
          <p:cNvSpPr>
            <a:spLocks noGrp="1"/>
          </p:cNvSpPr>
          <p:nvPr>
            <p:ph idx="1"/>
          </p:nvPr>
        </p:nvSpPr>
        <p:spPr>
          <a:xfrm>
            <a:off x="457200" y="1635149"/>
            <a:ext cx="8229600" cy="4602163"/>
          </a:xfrm>
        </p:spPr>
        <p:txBody>
          <a:bodyPr>
            <a:normAutofit/>
          </a:bodyPr>
          <a:lstStyle/>
          <a:p>
            <a:r>
              <a:rPr lang="es-ES_tradnl" sz="2800" dirty="0" smtClean="0">
                <a:hlinkClick r:id="rId2"/>
              </a:rPr>
              <a:t>https://</a:t>
            </a:r>
            <a:r>
              <a:rPr lang="es-ES_tradnl" sz="2800" dirty="0" smtClean="0">
                <a:hlinkClick r:id="rId2"/>
              </a:rPr>
              <a:t>www.urjc.es/etsit</a:t>
            </a:r>
            <a:endParaRPr lang="es-ES_tradnl" sz="280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12</a:t>
            </a:fld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060848"/>
            <a:ext cx="9144000" cy="48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1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81000" y="533400"/>
            <a:ext cx="9525000" cy="1143000"/>
          </a:xfrm>
        </p:spPr>
        <p:txBody>
          <a:bodyPr>
            <a:noAutofit/>
          </a:bodyPr>
          <a:lstStyle/>
          <a:p>
            <a:r>
              <a:rPr lang="es-ES_tradnl" sz="3600" dirty="0"/>
              <a:t>Acceso al portal de docencia: Aula </a:t>
            </a:r>
            <a:r>
              <a:rPr lang="es-ES_tradnl" sz="3600" dirty="0" smtClean="0"/>
              <a:t>Virtual</a:t>
            </a:r>
            <a:endParaRPr lang="es-ES_tradnl" sz="3600" dirty="0"/>
          </a:p>
        </p:txBody>
      </p:sp>
      <p:sp>
        <p:nvSpPr>
          <p:cNvPr id="10" name="Marcador de contenido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 dirty="0" smtClean="0">
                <a:hlinkClick r:id="rId2"/>
              </a:rPr>
              <a:t>www.aulavirtual.urjc.es</a:t>
            </a:r>
            <a:r>
              <a:rPr lang="es-ES_tradnl" sz="2800" dirty="0" smtClean="0"/>
              <a:t> </a:t>
            </a:r>
            <a:endParaRPr lang="es-ES_tradnl" sz="2800" dirty="0" smtClean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13</a:t>
            </a:fld>
            <a:endParaRPr lang="es-ES_trad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2543589"/>
            <a:ext cx="8686800" cy="338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83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Informaci</a:t>
            </a:r>
            <a:r>
              <a:rPr lang="es-ES" dirty="0" err="1"/>
              <a:t>ón</a:t>
            </a:r>
            <a:r>
              <a:rPr lang="es-ES" dirty="0"/>
              <a:t> de </a:t>
            </a:r>
            <a:r>
              <a:rPr lang="en-US" dirty="0" err="1" smtClean="0"/>
              <a:t>asignaturas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14</a:t>
            </a:fld>
            <a:endParaRPr lang="es-ES_trad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680" y="2204864"/>
            <a:ext cx="8686800" cy="364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62000" y="1277888"/>
            <a:ext cx="7924800" cy="114300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Foro de la </a:t>
            </a:r>
            <a:r>
              <a:rPr lang="es-ES_tradnl" dirty="0" smtClean="0"/>
              <a:t>ETSIT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2900" dirty="0" smtClean="0"/>
              <a:t>accesible </a:t>
            </a:r>
            <a:r>
              <a:rPr lang="es-ES_tradnl" sz="2900" dirty="0"/>
              <a:t>como una asignatura m</a:t>
            </a:r>
            <a:r>
              <a:rPr lang="es-ES" sz="2900" dirty="0" err="1"/>
              <a:t>ás</a:t>
            </a:r>
            <a:r>
              <a:rPr lang="es-ES" sz="2900" dirty="0"/>
              <a:t> desde </a:t>
            </a:r>
            <a:r>
              <a:rPr lang="es-ES_tradnl" sz="2900" dirty="0" smtClean="0">
                <a:hlinkClick r:id="rId2"/>
              </a:rPr>
              <a:t>www.aulavirtual.urjc.es</a:t>
            </a:r>
            <a:r>
              <a:rPr lang="es-ES_tradnl" sz="2900" dirty="0" smtClean="0"/>
              <a:t> </a:t>
            </a:r>
            <a:r>
              <a:rPr lang="es-ES_tradnl" sz="2900" dirty="0"/>
              <a:t/>
            </a:r>
            <a:br>
              <a:rPr lang="es-ES_tradnl" sz="2900" dirty="0"/>
            </a:br>
            <a:endParaRPr lang="es-ES_tradnl" sz="29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15</a:t>
            </a:fld>
            <a:endParaRPr lang="es-ES_trad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40" y="2625965"/>
            <a:ext cx="8172400" cy="357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07904" y="533400"/>
            <a:ext cx="5252864" cy="1143000"/>
          </a:xfrm>
        </p:spPr>
        <p:txBody>
          <a:bodyPr/>
          <a:lstStyle/>
          <a:p>
            <a:r>
              <a:rPr lang="es-ES_tradnl" dirty="0"/>
              <a:t>Portal de servicios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4067944" y="2204864"/>
            <a:ext cx="4618856" cy="3763963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Permite:</a:t>
            </a:r>
          </a:p>
          <a:p>
            <a:pPr lvl="1"/>
            <a:r>
              <a:rPr lang="es-ES_tradnl" dirty="0" smtClean="0"/>
              <a:t>Consultar </a:t>
            </a:r>
            <a:r>
              <a:rPr lang="es-ES_tradnl" dirty="0"/>
              <a:t>el expediente académico</a:t>
            </a:r>
          </a:p>
          <a:p>
            <a:pPr lvl="1"/>
            <a:r>
              <a:rPr lang="es-ES_tradnl" dirty="0"/>
              <a:t>Consultar recibos de pagos de matriculación</a:t>
            </a:r>
          </a:p>
          <a:p>
            <a:pPr lvl="1"/>
            <a:r>
              <a:rPr lang="es-ES_tradnl" dirty="0" smtClean="0"/>
              <a:t>…</a:t>
            </a:r>
          </a:p>
          <a:p>
            <a:pPr lvl="1"/>
            <a:endParaRPr lang="es-ES_tradnl" dirty="0" smtClean="0"/>
          </a:p>
          <a:p>
            <a:pPr lvl="1"/>
            <a:endParaRPr lang="es-ES_tradnl" dirty="0"/>
          </a:p>
          <a:p>
            <a:pPr marL="342900" lvl="1" indent="-342900">
              <a:buFont typeface="Arial"/>
              <a:buChar char="•"/>
            </a:pPr>
            <a:r>
              <a:rPr lang="es-ES_tradnl" sz="3200" dirty="0"/>
              <a:t>Accesible en </a:t>
            </a:r>
            <a:r>
              <a:rPr lang="es-ES_tradnl" sz="3200" dirty="0">
                <a:hlinkClick r:id="rId2"/>
              </a:rPr>
              <a:t>http://miportal.urjc.es</a:t>
            </a:r>
            <a:endParaRPr lang="es-ES_tradnl" sz="3200" dirty="0"/>
          </a:p>
          <a:p>
            <a:endParaRPr lang="es-ES_tradnl" dirty="0"/>
          </a:p>
          <a:p>
            <a:endParaRPr lang="es-ES_tradnl" dirty="0"/>
          </a:p>
          <a:p>
            <a:pPr>
              <a:buNone/>
            </a:pP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16</a:t>
            </a:fld>
            <a:endParaRPr lang="es-ES_trad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504" y="759668"/>
            <a:ext cx="3362325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Cuenta de dominio único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457200" y="1524000"/>
            <a:ext cx="4038600" cy="4999799"/>
          </a:xfrm>
        </p:spPr>
        <p:txBody>
          <a:bodyPr>
            <a:noAutofit/>
          </a:bodyPr>
          <a:lstStyle/>
          <a:p>
            <a:r>
              <a:rPr lang="es-ES_tradnl" sz="2400" dirty="0"/>
              <a:t>El alumno dispone de una cuenta de correo personal de la URJC, la cuenta de dominio único, generada al realizar la </a:t>
            </a:r>
            <a:r>
              <a:rPr lang="es-ES_tradnl" sz="2400" dirty="0" err="1"/>
              <a:t>automatrícula</a:t>
            </a:r>
            <a:r>
              <a:rPr lang="es-ES_tradnl" sz="2400" dirty="0"/>
              <a:t>: </a:t>
            </a:r>
            <a:r>
              <a:rPr lang="es-ES_tradnl" sz="2400" dirty="0">
                <a:hlinkClick r:id="rId3"/>
              </a:rPr>
              <a:t>alumno@alumnos.urjc.es</a:t>
            </a:r>
            <a:endParaRPr lang="es-ES_tradnl" sz="2400" dirty="0"/>
          </a:p>
          <a:p>
            <a:endParaRPr lang="es-ES_tradnl" sz="1200" dirty="0" smtClean="0"/>
          </a:p>
          <a:p>
            <a:r>
              <a:rPr lang="es-ES_tradnl" sz="2400" dirty="0" smtClean="0"/>
              <a:t>Esta </a:t>
            </a:r>
            <a:r>
              <a:rPr lang="es-ES_tradnl" sz="2400" dirty="0"/>
              <a:t>cuenta permite el acceso a distintos servicios informáticos de la URJC en su actividad académica a través del Portal de Servicios:</a:t>
            </a:r>
          </a:p>
          <a:p>
            <a:pPr lvl="1"/>
            <a:r>
              <a:rPr lang="es-ES_tradnl" sz="1800" dirty="0">
                <a:hlinkClick r:id="rId4"/>
              </a:rPr>
              <a:t>http://miportal.urjc.es</a:t>
            </a:r>
            <a:endParaRPr lang="es-ES_tradnl" sz="24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17</a:t>
            </a:fld>
            <a:endParaRPr lang="es-ES_trad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34830" y="1518245"/>
            <a:ext cx="405765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Tarjeta universitaria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18</a:t>
            </a:fld>
            <a:endParaRPr lang="es-ES_tradn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016" y="2328093"/>
            <a:ext cx="8892480" cy="305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1295400" y="1676400"/>
            <a:ext cx="696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ES_tradnl" dirty="0" smtClean="0">
                <a:hlinkClick r:id="rId3"/>
              </a:rPr>
              <a:t>https://www.urjc.es/actualidad/noticias/844-tarjeta-universitaria</a:t>
            </a:r>
            <a:endParaRPr lang="es-ES_tradn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1205880"/>
            <a:ext cx="6477000" cy="1143000"/>
          </a:xfrm>
        </p:spPr>
        <p:txBody>
          <a:bodyPr>
            <a:normAutofit fontScale="90000"/>
          </a:bodyPr>
          <a:lstStyle/>
          <a:p>
            <a:r>
              <a:rPr lang="es-ES" dirty="0"/>
              <a:t>Asignatura RECONOCIMENTO ACADÉMICO DE CRÉDITOS</a:t>
            </a:r>
            <a:br>
              <a:rPr lang="es-ES" dirty="0"/>
            </a:b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283221"/>
            <a:ext cx="8229600" cy="4602163"/>
          </a:xfrm>
        </p:spPr>
        <p:txBody>
          <a:bodyPr>
            <a:normAutofit fontScale="55000" lnSpcReduction="20000"/>
          </a:bodyPr>
          <a:lstStyle/>
          <a:p>
            <a:r>
              <a:rPr lang="es-ES" i="1" dirty="0" smtClean="0"/>
              <a:t>La asignatura Reconocimiento Académico de Créditos, común a todas las titulaciones de Grado, atiende a la participación de los estudiantes en eventos y/o programas culturales, deportivos, de representación estudiantil, solidarios y de cooperación, a fin de que puedan completar su desarrollo curricular con actividades complementarias a su titulación.</a:t>
            </a:r>
          </a:p>
          <a:p>
            <a:endParaRPr lang="es-ES" i="1" dirty="0" smtClean="0"/>
          </a:p>
          <a:p>
            <a:r>
              <a:rPr lang="es-ES" i="1" dirty="0" smtClean="0"/>
              <a:t>El alumno deberá conservar todos los certificados conseguidos durante su vida académica, y solicitar su reconocimiento, mediante la aplicación informática habilitada a tal efecto, en alguno de los plazos programados durante cada curso académico.</a:t>
            </a:r>
          </a:p>
          <a:p>
            <a:endParaRPr lang="es-ES" i="1" dirty="0" smtClean="0"/>
          </a:p>
          <a:p>
            <a:r>
              <a:rPr lang="es-ES" i="1" dirty="0" smtClean="0"/>
              <a:t>Para superar el Reconocimiento Académico de Créditos es necesario que consiga 6 créditos ECTS a lo largo de su plan de estudios, incluyendo la actividad o actividades que sean obligatorias en su caso.</a:t>
            </a:r>
          </a:p>
          <a:p>
            <a:endParaRPr lang="es-ES" i="1" dirty="0"/>
          </a:p>
          <a:p>
            <a:r>
              <a:rPr lang="es-ES" dirty="0" smtClean="0">
                <a:hlinkClick r:id="rId2"/>
              </a:rPr>
              <a:t>https://www.urjc.es/actualidad/noticias/462-reconocimiento-academico-de-creditos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19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5197475"/>
          </a:xfrm>
        </p:spPr>
        <p:txBody>
          <a:bodyPr>
            <a:normAutofit fontScale="55000" lnSpcReduction="20000"/>
          </a:bodyPr>
          <a:lstStyle/>
          <a:p>
            <a:r>
              <a:rPr lang="es-ES_tradnl" dirty="0"/>
              <a:t>Órganos de gobierno de la URJC</a:t>
            </a:r>
          </a:p>
          <a:p>
            <a:pPr lvl="3"/>
            <a:endParaRPr lang="es-ES_tradnl" dirty="0" smtClean="0"/>
          </a:p>
          <a:p>
            <a:r>
              <a:rPr lang="es-ES_tradnl" dirty="0" smtClean="0"/>
              <a:t>Organización de la ETSIT</a:t>
            </a:r>
          </a:p>
          <a:p>
            <a:pPr lvl="1"/>
            <a:r>
              <a:rPr lang="es-ES_tradnl" dirty="0" smtClean="0"/>
              <a:t>Órganos de gobierno</a:t>
            </a:r>
          </a:p>
          <a:p>
            <a:pPr lvl="1"/>
            <a:r>
              <a:rPr lang="es-ES_tradnl" dirty="0" smtClean="0"/>
              <a:t>Titulaciones: coordinadores y alumnos mentores</a:t>
            </a:r>
          </a:p>
          <a:p>
            <a:pPr lvl="3"/>
            <a:endParaRPr lang="es-ES_tradnl" dirty="0" smtClean="0"/>
          </a:p>
          <a:p>
            <a:r>
              <a:rPr lang="es-ES_tradnl" dirty="0" smtClean="0"/>
              <a:t>Webs fundamentales</a:t>
            </a:r>
          </a:p>
          <a:p>
            <a:pPr lvl="1"/>
            <a:r>
              <a:rPr lang="es-ES_tradnl" dirty="0" smtClean="0"/>
              <a:t>Aula Virtual</a:t>
            </a:r>
          </a:p>
          <a:p>
            <a:pPr lvl="1"/>
            <a:r>
              <a:rPr lang="es-ES_tradnl" dirty="0" smtClean="0"/>
              <a:t>Portal de Servicios</a:t>
            </a:r>
            <a:endParaRPr lang="es-ES_tradnl" dirty="0"/>
          </a:p>
          <a:p>
            <a:pPr lvl="3"/>
            <a:endParaRPr lang="es-ES_tradnl" dirty="0" smtClean="0"/>
          </a:p>
          <a:p>
            <a:r>
              <a:rPr lang="es-ES_tradnl" dirty="0" smtClean="0"/>
              <a:t>Cuenta </a:t>
            </a:r>
            <a:r>
              <a:rPr lang="es-ES_tradnl" dirty="0"/>
              <a:t>de dominio </a:t>
            </a:r>
            <a:r>
              <a:rPr lang="es-ES_tradnl" dirty="0" smtClean="0"/>
              <a:t>único / Tarjeta universitaria</a:t>
            </a:r>
            <a:endParaRPr lang="es-ES_tradnl" dirty="0"/>
          </a:p>
          <a:p>
            <a:pPr lvl="3"/>
            <a:endParaRPr lang="es-ES_tradnl" dirty="0" smtClean="0"/>
          </a:p>
          <a:p>
            <a:r>
              <a:rPr lang="es-ES_tradnl" dirty="0" smtClean="0"/>
              <a:t>Reconocimiento Académico de Créditos</a:t>
            </a:r>
          </a:p>
          <a:p>
            <a:pPr lvl="3"/>
            <a:endParaRPr lang="es-ES_tradnl" dirty="0" smtClean="0"/>
          </a:p>
          <a:p>
            <a:r>
              <a:rPr lang="es-ES_tradnl" dirty="0" smtClean="0"/>
              <a:t>Otras webs útiles:</a:t>
            </a:r>
          </a:p>
          <a:p>
            <a:pPr lvl="1"/>
            <a:r>
              <a:rPr lang="es-ES_tradnl" dirty="0" smtClean="0"/>
              <a:t>Directorio, biblioteca, deportes…</a:t>
            </a:r>
          </a:p>
          <a:p>
            <a:pPr lvl="3"/>
            <a:endParaRPr lang="es-ES_tradnl" dirty="0" smtClean="0"/>
          </a:p>
          <a:p>
            <a:r>
              <a:rPr lang="es-ES_tradnl" dirty="0" smtClean="0"/>
              <a:t>Horario </a:t>
            </a:r>
            <a:r>
              <a:rPr lang="es-ES_tradnl" dirty="0"/>
              <a:t>y </a:t>
            </a:r>
            <a:r>
              <a:rPr lang="es-ES_tradnl" dirty="0" smtClean="0"/>
              <a:t>aulas</a:t>
            </a:r>
            <a:endParaRPr lang="es-ES_tradnl" dirty="0"/>
          </a:p>
          <a:p>
            <a:pPr lvl="3"/>
            <a:endParaRPr lang="es-ES_tradnl" dirty="0" smtClean="0"/>
          </a:p>
          <a:p>
            <a:r>
              <a:rPr lang="es-ES_tradnl" dirty="0" smtClean="0"/>
              <a:t>Campus </a:t>
            </a:r>
            <a:r>
              <a:rPr lang="es-ES_tradnl" dirty="0"/>
              <a:t>de Fuenlabrada</a:t>
            </a:r>
          </a:p>
          <a:p>
            <a:pPr>
              <a:buNone/>
            </a:pP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04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Directorio de la URJC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 dirty="0">
                <a:hlinkClick r:id="rId2"/>
              </a:rPr>
              <a:t>http://gente.urjc.es</a:t>
            </a:r>
            <a:endParaRPr lang="es-ES_tradnl" sz="2800" dirty="0"/>
          </a:p>
          <a:p>
            <a:r>
              <a:rPr lang="es-ES_tradnl" sz="2800" dirty="0"/>
              <a:t>Localizar el </a:t>
            </a:r>
            <a:r>
              <a:rPr lang="es-ES_tradnl" sz="2800" dirty="0" smtClean="0"/>
              <a:t>email </a:t>
            </a:r>
            <a:r>
              <a:rPr lang="es-ES_tradnl" sz="2800" dirty="0"/>
              <a:t>de un profesor</a:t>
            </a:r>
          </a:p>
          <a:p>
            <a:endParaRPr lang="es-ES_tradnl" sz="28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20</a:t>
            </a:fld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4" y="2546350"/>
            <a:ext cx="771071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Biblioteca URJC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 dirty="0">
                <a:hlinkClick r:id="rId2"/>
              </a:rPr>
              <a:t>https://www.urjc.es/estudiar-en-la-urjc/biblioteca</a:t>
            </a:r>
            <a:r>
              <a:rPr lang="es-ES_tradnl" sz="2800" dirty="0"/>
              <a:t> 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21</a:t>
            </a:fld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060848"/>
            <a:ext cx="6952804" cy="4149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Deportes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 dirty="0">
                <a:hlinkClick r:id="rId2"/>
              </a:rPr>
              <a:t>https://</a:t>
            </a:r>
            <a:r>
              <a:rPr lang="es-ES_tradnl" sz="2800" dirty="0" err="1">
                <a:hlinkClick r:id="rId2"/>
              </a:rPr>
              <a:t>www.urjc.es</a:t>
            </a:r>
            <a:r>
              <a:rPr lang="es-ES_tradnl" sz="2800" dirty="0">
                <a:hlinkClick r:id="rId2"/>
              </a:rPr>
              <a:t>/estudiar-en-la-</a:t>
            </a:r>
            <a:r>
              <a:rPr lang="es-ES_tradnl" sz="2800" dirty="0" err="1">
                <a:hlinkClick r:id="rId2"/>
              </a:rPr>
              <a:t>urjc</a:t>
            </a:r>
            <a:r>
              <a:rPr lang="es-ES_tradnl" sz="2800" dirty="0">
                <a:hlinkClick r:id="rId2"/>
              </a:rPr>
              <a:t>/vida-universitaria/230-fomento-del-deporte</a:t>
            </a:r>
            <a:endParaRPr lang="es-ES_tradnl" sz="28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22</a:t>
            </a:fld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4" y="2482664"/>
            <a:ext cx="6923112" cy="40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Información adicional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23</a:t>
            </a:fld>
            <a:endParaRPr lang="es-ES_tradnl"/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http://www.urjc.es/universidad/facultades/escuela-tecnica-superior-de-ingenieria-de-las-telecomunicaciones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2484" y="3068960"/>
            <a:ext cx="741594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Laboratorios Linux ETSIT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24</a:t>
            </a:fld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3224213" y="1412776"/>
            <a:ext cx="24999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hlinkClick r:id="rId2"/>
              </a:rPr>
              <a:t>https://labs.gsyc.urjc.es/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680" y="1916832"/>
            <a:ext cx="8686800" cy="440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97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Horarios y aulas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25</a:t>
            </a:fld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8832982" cy="496855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13840" y="1412776"/>
            <a:ext cx="41163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https://gestion2.urjc.es/horarios/?paso=1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997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Campus Fuenlabrada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26</a:t>
            </a:fld>
            <a:endParaRPr lang="es-ES_tradnl"/>
          </a:p>
        </p:txBody>
      </p:sp>
      <p:pic>
        <p:nvPicPr>
          <p:cNvPr id="1026" name="Picture 2" descr="Resultado de imagen de campus fuenlabrada urj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45940"/>
            <a:ext cx="80962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/>
          <p:cNvCxnSpPr/>
          <p:nvPr/>
        </p:nvCxnSpPr>
        <p:spPr>
          <a:xfrm flipH="1">
            <a:off x="7220345" y="3457550"/>
            <a:ext cx="432048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5868144" y="2492896"/>
            <a:ext cx="576064" cy="521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2843808" y="5013176"/>
            <a:ext cx="266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7516353" y="3643501"/>
            <a:ext cx="432048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4419192" y="2276872"/>
            <a:ext cx="800880" cy="692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7269154" y="3114192"/>
            <a:ext cx="97525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/>
              <a:t>Aulario III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1295400" y="4877952"/>
            <a:ext cx="1545631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Departamental I</a:t>
            </a:r>
            <a:endParaRPr lang="es-ES" sz="16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7956556" y="3497747"/>
            <a:ext cx="97525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err="1"/>
              <a:t>Depart</a:t>
            </a:r>
            <a:r>
              <a:rPr lang="es-ES" sz="1600" dirty="0"/>
              <a:t> III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44208" y="1916832"/>
            <a:ext cx="187220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/>
              <a:t>Secretaría alumnos y Dirección Escuela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004048" y="1934416"/>
            <a:ext cx="100811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/>
              <a:t>Biblioteca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644009" y="5894685"/>
            <a:ext cx="360039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GIB ------------------ Laboratorios III</a:t>
            </a:r>
            <a:endParaRPr lang="es-ES" dirty="0"/>
          </a:p>
          <a:p>
            <a:r>
              <a:rPr lang="es-ES" dirty="0" smtClean="0"/>
              <a:t>GISAM –------------ Departamental I</a:t>
            </a:r>
          </a:p>
          <a:p>
            <a:r>
              <a:rPr lang="es-ES" dirty="0" smtClean="0"/>
              <a:t>Resto </a:t>
            </a:r>
            <a:r>
              <a:rPr lang="es-ES" dirty="0"/>
              <a:t>grados </a:t>
            </a:r>
            <a:r>
              <a:rPr lang="es-ES" dirty="0" smtClean="0"/>
              <a:t>------ </a:t>
            </a:r>
            <a:r>
              <a:rPr lang="es-ES" dirty="0"/>
              <a:t>Aulario </a:t>
            </a:r>
            <a:r>
              <a:rPr lang="es-ES" dirty="0" smtClean="0"/>
              <a:t>III</a:t>
            </a:r>
            <a:endParaRPr lang="es-ES" dirty="0"/>
          </a:p>
        </p:txBody>
      </p:sp>
      <p:pic>
        <p:nvPicPr>
          <p:cNvPr id="1028" name="Picture 4" descr="Resultado de imagen de metro madr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910" y="5399771"/>
            <a:ext cx="510877" cy="3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/>
          <p:cNvSpPr txBox="1"/>
          <p:nvPr/>
        </p:nvSpPr>
        <p:spPr>
          <a:xfrm rot="20594588">
            <a:off x="6027500" y="5102663"/>
            <a:ext cx="1576201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/>
              <a:t>Entrada Campus</a:t>
            </a:r>
          </a:p>
        </p:txBody>
      </p:sp>
      <p:sp>
        <p:nvSpPr>
          <p:cNvPr id="22" name="CuadroTexto 18"/>
          <p:cNvSpPr txBox="1"/>
          <p:nvPr/>
        </p:nvSpPr>
        <p:spPr>
          <a:xfrm>
            <a:off x="6781526" y="2708920"/>
            <a:ext cx="190527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Laboratorios </a:t>
            </a:r>
            <a:r>
              <a:rPr lang="es-ES" sz="1600" dirty="0"/>
              <a:t>III</a:t>
            </a:r>
          </a:p>
        </p:txBody>
      </p:sp>
      <p:cxnSp>
        <p:nvCxnSpPr>
          <p:cNvPr id="23" name="Conector recto de flecha 6"/>
          <p:cNvCxnSpPr/>
          <p:nvPr/>
        </p:nvCxnSpPr>
        <p:spPr>
          <a:xfrm flipH="1">
            <a:off x="6727844" y="3097510"/>
            <a:ext cx="432048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16"/>
          <p:cNvSpPr txBox="1"/>
          <p:nvPr/>
        </p:nvSpPr>
        <p:spPr>
          <a:xfrm>
            <a:off x="179512" y="5949280"/>
            <a:ext cx="295232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GIAA ------------------ Aulario III</a:t>
            </a:r>
            <a:endParaRPr lang="es-ES" dirty="0"/>
          </a:p>
          <a:p>
            <a:r>
              <a:rPr lang="es-ES" dirty="0" smtClean="0"/>
              <a:t>GIAVA ---------------- Aulario I</a:t>
            </a:r>
          </a:p>
        </p:txBody>
      </p:sp>
    </p:spTree>
    <p:extLst>
      <p:ext uri="{BB962C8B-B14F-4D97-AF65-F5344CB8AC3E}">
        <p14:creationId xmlns:p14="http://schemas.microsoft.com/office/powerpoint/2010/main" val="39657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Campus </a:t>
            </a:r>
            <a:r>
              <a:rPr lang="es-ES" dirty="0" smtClean="0"/>
              <a:t>Alcorcón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27</a:t>
            </a:fld>
            <a:endParaRPr lang="es-ES_tradnl"/>
          </a:p>
        </p:txBody>
      </p:sp>
      <p:sp>
        <p:nvSpPr>
          <p:cNvPr id="17" name="CuadroTexto 16"/>
          <p:cNvSpPr txBox="1"/>
          <p:nvPr/>
        </p:nvSpPr>
        <p:spPr>
          <a:xfrm>
            <a:off x="2267745" y="6228020"/>
            <a:ext cx="56806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/>
              <a:t>Biomedical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r>
              <a:rPr lang="es-ES" dirty="0" smtClean="0"/>
              <a:t> ------------------ Aulario I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99" y="1543101"/>
            <a:ext cx="6652401" cy="4620754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 rot="13230197">
            <a:off x="3590507" y="5220592"/>
            <a:ext cx="2238601" cy="4644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Flecha derecha 9"/>
          <p:cNvSpPr/>
          <p:nvPr/>
        </p:nvSpPr>
        <p:spPr>
          <a:xfrm rot="19929139">
            <a:off x="621554" y="4317047"/>
            <a:ext cx="1138174" cy="4644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57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701824"/>
            <a:ext cx="6477000" cy="114300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La ETSIT en </a:t>
            </a:r>
            <a:r>
              <a:rPr lang="es-ES_tradnl" dirty="0" smtClean="0"/>
              <a:t>Twitter</a:t>
            </a:r>
            <a:br>
              <a:rPr lang="es-ES_tradnl" dirty="0" smtClean="0"/>
            </a:br>
            <a:r>
              <a:rPr lang="es-ES_tradnl" dirty="0" smtClean="0"/>
              <a:t>Hazte una cuenta y s</a:t>
            </a:r>
            <a:r>
              <a:rPr lang="es-ES" dirty="0" err="1" smtClean="0"/>
              <a:t>íguenos</a:t>
            </a:r>
            <a:r>
              <a:rPr lang="es-ES" dirty="0" smtClean="0"/>
              <a:t>:</a:t>
            </a:r>
            <a:endParaRPr lang="es-ES_tradnl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5421064" y="2257325"/>
            <a:ext cx="8229600" cy="3763963"/>
          </a:xfrm>
        </p:spPr>
        <p:txBody>
          <a:bodyPr/>
          <a:lstStyle/>
          <a:p>
            <a:pPr marL="0" indent="0">
              <a:buNone/>
            </a:pPr>
            <a:r>
              <a:rPr lang="es-ES_tradnl" sz="4800" b="1" dirty="0"/>
              <a:t>@ETSIT_URJC</a:t>
            </a:r>
          </a:p>
          <a:p>
            <a:pPr marL="0" indent="0">
              <a:buNone/>
            </a:pPr>
            <a:endParaRPr lang="es-ES_tradn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28</a:t>
            </a:fld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" y="2420888"/>
            <a:ext cx="5411192" cy="43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7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03648" y="2492896"/>
            <a:ext cx="6477000" cy="1143000"/>
          </a:xfrm>
        </p:spPr>
        <p:txBody>
          <a:bodyPr>
            <a:normAutofit fontScale="90000"/>
          </a:bodyPr>
          <a:lstStyle/>
          <a:p>
            <a:r>
              <a:rPr lang="es-ES" dirty="0"/>
              <a:t>¡</a:t>
            </a:r>
            <a:r>
              <a:rPr lang="es-ES" dirty="0" smtClean="0"/>
              <a:t>Bienvenidos!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Esperamos que estos pr</a:t>
            </a:r>
            <a:r>
              <a:rPr lang="es-ES" dirty="0" smtClean="0"/>
              <a:t>óximos años aprendáis y disfrutéis en esta 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Escuela de Ingeniería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29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Órganos de </a:t>
            </a:r>
            <a:r>
              <a:rPr lang="es-ES_tradnl" dirty="0" smtClean="0"/>
              <a:t>gobierno URJC</a:t>
            </a:r>
            <a:endParaRPr lang="es-ES_tradnl" dirty="0"/>
          </a:p>
        </p:txBody>
      </p:sp>
      <p:grpSp>
        <p:nvGrpSpPr>
          <p:cNvPr id="45" name="Agrupar 44"/>
          <p:cNvGrpSpPr/>
          <p:nvPr/>
        </p:nvGrpSpPr>
        <p:grpSpPr>
          <a:xfrm>
            <a:off x="152400" y="1524000"/>
            <a:ext cx="8915400" cy="5181600"/>
            <a:chOff x="152400" y="1524000"/>
            <a:chExt cx="8915400" cy="5181600"/>
          </a:xfrm>
        </p:grpSpPr>
        <p:sp>
          <p:nvSpPr>
            <p:cNvPr id="25" name="Rectángulo 24"/>
            <p:cNvSpPr/>
            <p:nvPr/>
          </p:nvSpPr>
          <p:spPr>
            <a:xfrm>
              <a:off x="152400" y="1524000"/>
              <a:ext cx="8915400" cy="5181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70866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4914900" y="2743200"/>
              <a:ext cx="17907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26670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28600" y="2743199"/>
              <a:ext cx="2057400" cy="384673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514600" y="1943100"/>
              <a:ext cx="9906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2000" b="1" dirty="0">
                  <a:solidFill>
                    <a:srgbClr val="000000"/>
                  </a:solidFill>
                </a:rPr>
                <a:t>Rector</a:t>
              </a: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733800" y="1943100"/>
              <a:ext cx="16002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b="1" dirty="0">
                  <a:solidFill>
                    <a:srgbClr val="000000"/>
                  </a:solidFill>
                </a:rPr>
                <a:t>Vicerrectores</a:t>
              </a: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5562600" y="1828800"/>
              <a:ext cx="14478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b="1" dirty="0">
                  <a:solidFill>
                    <a:srgbClr val="000000"/>
                  </a:solidFill>
                </a:rPr>
                <a:t>Consejo de Gobierno</a:t>
              </a: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7239000" y="1828800"/>
              <a:ext cx="11430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b="1" dirty="0">
                  <a:solidFill>
                    <a:srgbClr val="000000"/>
                  </a:solidFill>
                </a:rPr>
                <a:t>Consejo Social</a:t>
              </a: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19100" y="2895600"/>
              <a:ext cx="17145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b="1" dirty="0">
                  <a:solidFill>
                    <a:srgbClr val="000000"/>
                  </a:solidFill>
                </a:rPr>
                <a:t>ETS Ingeniería de Telecomunicación</a:t>
              </a: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2819400" y="28956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</a:rPr>
                <a:t>ES Ciencias Experimentales y Tecnología</a:t>
              </a: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19100" y="3962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</a:rPr>
                <a:t>Facultad de Ciencias de la Comunicación</a:t>
              </a: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2819400" y="39624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</a:rPr>
                <a:t>ETS Ingeniería Informática</a:t>
              </a: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5105400" y="2895600"/>
              <a:ext cx="1447800" cy="1066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</a:rPr>
                <a:t>Facultad de Ciencias Jurídicas y Sociales</a:t>
              </a: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7258050" y="2895600"/>
              <a:ext cx="150495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</a:rPr>
                <a:t>Facultad de Ciencias de la Salud</a:t>
              </a: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9100" y="594360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/>
                <a:t>Campus de Fuenlabrada</a:t>
              </a: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819400" y="5943599"/>
              <a:ext cx="1485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/>
                <a:t>Campus de </a:t>
              </a:r>
              <a:r>
                <a:rPr lang="es-ES_tradnl" dirty="0" err="1"/>
                <a:t>Móstoles</a:t>
              </a:r>
              <a:endParaRPr lang="es-ES_tradnl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5076056" y="5943599"/>
              <a:ext cx="1485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/>
                <a:t>Campus de </a:t>
              </a:r>
              <a:r>
                <a:rPr lang="es-ES_tradnl" dirty="0" err="1"/>
                <a:t>Vicálvaro</a:t>
              </a:r>
              <a:endParaRPr lang="es-ES_tradnl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7258050" y="5943600"/>
              <a:ext cx="1485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/>
                <a:t>Campus de </a:t>
              </a:r>
              <a:r>
                <a:rPr lang="es-ES_tradnl" dirty="0" err="1"/>
                <a:t>Alcorcón</a:t>
              </a:r>
              <a:endParaRPr lang="es-ES_tradnl" dirty="0"/>
            </a:p>
          </p:txBody>
        </p:sp>
        <p:pic>
          <p:nvPicPr>
            <p:cNvPr id="44" name="Imagen 43" descr="logoURJ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607402"/>
              <a:ext cx="1981200" cy="754798"/>
            </a:xfrm>
            <a:prstGeom prst="rect">
              <a:avLst/>
            </a:prstGeom>
          </p:spPr>
        </p:pic>
      </p:grpSp>
      <p:sp>
        <p:nvSpPr>
          <p:cNvPr id="46" name="Marcador de número de diapositiva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3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6226" y="533400"/>
            <a:ext cx="8676254" cy="1143000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E.T.S. Ingeniería de Telecomunicación</a:t>
            </a:r>
            <a:endParaRPr lang="es-ES_tradnl" dirty="0"/>
          </a:p>
        </p:txBody>
      </p:sp>
      <p:grpSp>
        <p:nvGrpSpPr>
          <p:cNvPr id="3" name="Agrupar 44"/>
          <p:cNvGrpSpPr/>
          <p:nvPr/>
        </p:nvGrpSpPr>
        <p:grpSpPr>
          <a:xfrm>
            <a:off x="152400" y="1524000"/>
            <a:ext cx="2133600" cy="1600200"/>
            <a:chOff x="152400" y="1524000"/>
            <a:chExt cx="8915400" cy="5546540"/>
          </a:xfrm>
        </p:grpSpPr>
        <p:sp>
          <p:nvSpPr>
            <p:cNvPr id="25" name="Rectángulo 24"/>
            <p:cNvSpPr/>
            <p:nvPr/>
          </p:nvSpPr>
          <p:spPr>
            <a:xfrm>
              <a:off x="152400" y="1524000"/>
              <a:ext cx="8915400" cy="5181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70866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4914900" y="2743200"/>
              <a:ext cx="17907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26670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28600" y="2743199"/>
              <a:ext cx="2057400" cy="384673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514600" y="1943100"/>
              <a:ext cx="9906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733800" y="1943100"/>
              <a:ext cx="16002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5562600" y="1828800"/>
              <a:ext cx="14478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7239000" y="1828800"/>
              <a:ext cx="11430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19100" y="2895600"/>
              <a:ext cx="17145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2819400" y="28956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19100" y="3962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19100" y="5105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2819400" y="39624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5105400" y="2895600"/>
              <a:ext cx="1447800" cy="1066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7258050" y="2895600"/>
              <a:ext cx="150495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9101" y="5943602"/>
              <a:ext cx="1752602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819397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914903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7258050" y="5943602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pic>
          <p:nvPicPr>
            <p:cNvPr id="44" name="Imagen 43" descr="logoURJ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607402"/>
              <a:ext cx="1981200" cy="754798"/>
            </a:xfrm>
            <a:prstGeom prst="rect">
              <a:avLst/>
            </a:prstGeom>
          </p:spPr>
        </p:pic>
      </p:grpSp>
      <p:sp>
        <p:nvSpPr>
          <p:cNvPr id="26" name="Rectángulo 25"/>
          <p:cNvSpPr/>
          <p:nvPr/>
        </p:nvSpPr>
        <p:spPr>
          <a:xfrm>
            <a:off x="838200" y="2133600"/>
            <a:ext cx="8153400" cy="45733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ángulo redondeado 26"/>
          <p:cNvSpPr/>
          <p:nvPr/>
        </p:nvSpPr>
        <p:spPr>
          <a:xfrm>
            <a:off x="1009487" y="2213620"/>
            <a:ext cx="3130465" cy="585454"/>
          </a:xfrm>
          <a:prstGeom prst="round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b="1" dirty="0" smtClean="0">
                <a:solidFill>
                  <a:srgbClr val="000000"/>
                </a:solidFill>
              </a:rPr>
              <a:t>Director:</a:t>
            </a:r>
          </a:p>
          <a:p>
            <a:pPr algn="just"/>
            <a:r>
              <a:rPr lang="es-ES_tradnl" dirty="0" smtClean="0">
                <a:solidFill>
                  <a:srgbClr val="000000"/>
                </a:solidFill>
              </a:rPr>
              <a:t>     Fco. Javier Simó Reigadas</a:t>
            </a:r>
            <a:endParaRPr lang="es-ES_tradnl" dirty="0">
              <a:solidFill>
                <a:srgbClr val="000000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992716" y="2924944"/>
            <a:ext cx="6421717" cy="2066271"/>
          </a:xfrm>
          <a:prstGeom prst="round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b="1" dirty="0" smtClean="0">
                <a:solidFill>
                  <a:srgbClr val="000000"/>
                </a:solidFill>
              </a:rPr>
              <a:t>Subdirectores:</a:t>
            </a:r>
          </a:p>
          <a:p>
            <a:pPr algn="just"/>
            <a:r>
              <a:rPr lang="es-ES_tradnl" b="1" dirty="0" smtClean="0">
                <a:solidFill>
                  <a:srgbClr val="000000"/>
                </a:solidFill>
              </a:rPr>
              <a:t>  + Ordenación académica:</a:t>
            </a:r>
            <a:r>
              <a:rPr lang="es-ES_tradnl" dirty="0" smtClean="0">
                <a:solidFill>
                  <a:srgbClr val="000000"/>
                </a:solidFill>
              </a:rPr>
              <a:t>		       Alicia Guerrero Curieses</a:t>
            </a:r>
            <a:endParaRPr lang="es-ES_tradnl" b="1" dirty="0" smtClean="0">
              <a:solidFill>
                <a:srgbClr val="000000"/>
              </a:solidFill>
            </a:endParaRPr>
          </a:p>
          <a:p>
            <a:pPr algn="just"/>
            <a:r>
              <a:rPr lang="es-ES_tradnl" b="1" dirty="0" smtClean="0">
                <a:solidFill>
                  <a:srgbClr val="000000"/>
                </a:solidFill>
              </a:rPr>
              <a:t>  + Infraestructuras </a:t>
            </a:r>
            <a:r>
              <a:rPr lang="es-ES_tradnl" b="1" dirty="0" smtClean="0">
                <a:solidFill>
                  <a:srgbClr val="000000"/>
                </a:solidFill>
              </a:rPr>
              <a:t>tecnológicas…</a:t>
            </a:r>
            <a:r>
              <a:rPr lang="es-ES_tradnl" b="1" dirty="0" smtClean="0">
                <a:solidFill>
                  <a:srgbClr val="000000"/>
                </a:solidFill>
              </a:rPr>
              <a:t>	       </a:t>
            </a:r>
            <a:r>
              <a:rPr lang="es-ES_tradnl" dirty="0" smtClean="0">
                <a:solidFill>
                  <a:srgbClr val="000000"/>
                </a:solidFill>
              </a:rPr>
              <a:t>Enrique Soriano Salvador</a:t>
            </a:r>
            <a:endParaRPr lang="es-ES_tradnl" b="1" dirty="0" smtClean="0">
              <a:solidFill>
                <a:srgbClr val="000000"/>
              </a:solidFill>
            </a:endParaRPr>
          </a:p>
          <a:p>
            <a:pPr algn="just"/>
            <a:r>
              <a:rPr lang="es-ES_tradnl" b="1" dirty="0" smtClean="0">
                <a:solidFill>
                  <a:srgbClr val="000000"/>
                </a:solidFill>
              </a:rPr>
              <a:t>  + </a:t>
            </a:r>
            <a:r>
              <a:rPr lang="es-ES_tradnl" b="1" dirty="0" smtClean="0">
                <a:solidFill>
                  <a:srgbClr val="000000"/>
                </a:solidFill>
              </a:rPr>
              <a:t>Investigación,…</a:t>
            </a:r>
            <a:r>
              <a:rPr lang="es-ES_tradnl" b="1" dirty="0" smtClean="0">
                <a:solidFill>
                  <a:srgbClr val="000000"/>
                </a:solidFill>
              </a:rPr>
              <a:t>				       </a:t>
            </a:r>
            <a:r>
              <a:rPr lang="es-ES_tradnl" dirty="0" smtClean="0">
                <a:solidFill>
                  <a:srgbClr val="000000"/>
                </a:solidFill>
              </a:rPr>
              <a:t>Gregorio Robles Martínez</a:t>
            </a:r>
            <a:endParaRPr lang="es-ES_tradnl" b="1" dirty="0" smtClean="0">
              <a:solidFill>
                <a:srgbClr val="000000"/>
              </a:solidFill>
            </a:endParaRPr>
          </a:p>
          <a:p>
            <a:pPr algn="just"/>
            <a:r>
              <a:rPr lang="es-ES_tradnl" b="1" dirty="0" smtClean="0">
                <a:solidFill>
                  <a:srgbClr val="000000"/>
                </a:solidFill>
              </a:rPr>
              <a:t>  + </a:t>
            </a:r>
            <a:r>
              <a:rPr lang="es-ES_tradnl" b="1" dirty="0" smtClean="0">
                <a:solidFill>
                  <a:srgbClr val="000000"/>
                </a:solidFill>
              </a:rPr>
              <a:t>Alumnos,…</a:t>
            </a:r>
            <a:r>
              <a:rPr lang="es-ES_tradnl" dirty="0" smtClean="0">
                <a:solidFill>
                  <a:srgbClr val="000000"/>
                </a:solidFill>
              </a:rPr>
              <a:t>					       Pedro de las Heras Quirós</a:t>
            </a:r>
            <a:endParaRPr lang="es-ES_tradnl" b="1" dirty="0" smtClean="0">
              <a:solidFill>
                <a:srgbClr val="000000"/>
              </a:solidFill>
            </a:endParaRPr>
          </a:p>
          <a:p>
            <a:pPr algn="just"/>
            <a:r>
              <a:rPr lang="es-ES_tradnl" b="1" dirty="0" smtClean="0">
                <a:solidFill>
                  <a:srgbClr val="000000"/>
                </a:solidFill>
              </a:rPr>
              <a:t>  + Posgrado y RRII</a:t>
            </a:r>
            <a:r>
              <a:rPr lang="es-ES_tradnl" dirty="0" smtClean="0">
                <a:solidFill>
                  <a:srgbClr val="000000"/>
                </a:solidFill>
              </a:rPr>
              <a:t>				       Inmaculada Mora Jiménez</a:t>
            </a:r>
            <a:endParaRPr lang="es-ES_tradnl" b="1" dirty="0">
              <a:solidFill>
                <a:srgbClr val="000000"/>
              </a:solidFill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3268654" y="1676557"/>
            <a:ext cx="359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Órganos de gobierno ETSIT</a:t>
            </a:r>
            <a:endParaRPr lang="es-ES_tradnl" sz="2400" b="1" dirty="0"/>
          </a:p>
        </p:txBody>
      </p:sp>
      <p:sp>
        <p:nvSpPr>
          <p:cNvPr id="55" name="Rectángulo 54"/>
          <p:cNvSpPr/>
          <p:nvPr/>
        </p:nvSpPr>
        <p:spPr>
          <a:xfrm>
            <a:off x="954780" y="5181600"/>
            <a:ext cx="7960620" cy="13437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1" dirty="0">
              <a:solidFill>
                <a:srgbClr val="000000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4067944" y="5385990"/>
            <a:ext cx="454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Departamento de </a:t>
            </a:r>
            <a:r>
              <a:rPr lang="es-ES_tradnl" b="1" dirty="0" err="1"/>
              <a:t>Teor</a:t>
            </a:r>
            <a:r>
              <a:rPr lang="es-ES" b="1" dirty="0" err="1"/>
              <a:t>ía</a:t>
            </a:r>
            <a:r>
              <a:rPr lang="es-ES" b="1" dirty="0"/>
              <a:t> de la señal y Comunicaciones y Sistemas Telemáticos y Computación</a:t>
            </a:r>
            <a:endParaRPr lang="es-ES_tradnl" b="1" dirty="0"/>
          </a:p>
        </p:txBody>
      </p:sp>
      <p:sp>
        <p:nvSpPr>
          <p:cNvPr id="57" name="Rectángulo 56"/>
          <p:cNvSpPr/>
          <p:nvPr/>
        </p:nvSpPr>
        <p:spPr>
          <a:xfrm>
            <a:off x="1021481" y="5195664"/>
            <a:ext cx="2664296" cy="60960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 b="1" dirty="0">
                <a:solidFill>
                  <a:srgbClr val="000000"/>
                </a:solidFill>
              </a:rPr>
              <a:t>Teoría de la Señal y las</a:t>
            </a:r>
          </a:p>
          <a:p>
            <a:r>
              <a:rPr lang="es-ES_tradnl" sz="1400" b="1" dirty="0">
                <a:solidFill>
                  <a:srgbClr val="000000"/>
                </a:solidFill>
              </a:rPr>
              <a:t> Comunicaciones (TSC)</a:t>
            </a:r>
          </a:p>
        </p:txBody>
      </p:sp>
      <p:sp>
        <p:nvSpPr>
          <p:cNvPr id="58" name="Rectángulo 57"/>
          <p:cNvSpPr/>
          <p:nvPr/>
        </p:nvSpPr>
        <p:spPr>
          <a:xfrm>
            <a:off x="1021481" y="5829215"/>
            <a:ext cx="2542407" cy="624121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 b="1" dirty="0">
                <a:solidFill>
                  <a:srgbClr val="000000"/>
                </a:solidFill>
              </a:rPr>
              <a:t>Ingeniería Telemática </a:t>
            </a:r>
          </a:p>
          <a:p>
            <a:r>
              <a:rPr lang="es-ES_tradnl" sz="1400" b="1" dirty="0">
                <a:solidFill>
                  <a:srgbClr val="000000"/>
                </a:solidFill>
              </a:rPr>
              <a:t>Y Computación (</a:t>
            </a:r>
            <a:r>
              <a:rPr lang="es-ES_tradnl" sz="1400" b="1" dirty="0" err="1">
                <a:solidFill>
                  <a:srgbClr val="000000"/>
                </a:solidFill>
              </a:rPr>
              <a:t>GSyC</a:t>
            </a:r>
            <a:r>
              <a:rPr lang="es-ES_tradnl" sz="1400" b="1" dirty="0">
                <a:solidFill>
                  <a:srgbClr val="000000"/>
                </a:solidFill>
              </a:rPr>
              <a:t>)))</a:t>
            </a:r>
          </a:p>
        </p:txBody>
      </p:sp>
      <p:pic>
        <p:nvPicPr>
          <p:cNvPr id="61" name="Imagen 60" descr="logoTSC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358" y="4941168"/>
            <a:ext cx="696386" cy="889000"/>
          </a:xfrm>
          <a:prstGeom prst="rect">
            <a:avLst/>
          </a:prstGeom>
        </p:spPr>
      </p:pic>
      <p:pic>
        <p:nvPicPr>
          <p:cNvPr id="62" name="Imagen 61" descr="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312" y="5847185"/>
            <a:ext cx="990600" cy="609600"/>
          </a:xfrm>
          <a:prstGeom prst="rect">
            <a:avLst/>
          </a:prstGeom>
        </p:spPr>
      </p:pic>
      <p:sp>
        <p:nvSpPr>
          <p:cNvPr id="63" name="Marcador de número de diapositiva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4</a:t>
            </a:fld>
            <a:endParaRPr lang="es-ES_tradnl" dirty="0"/>
          </a:p>
        </p:txBody>
      </p:sp>
      <p:sp>
        <p:nvSpPr>
          <p:cNvPr id="66" name="Rectángulo redondeado 26"/>
          <p:cNvSpPr/>
          <p:nvPr/>
        </p:nvSpPr>
        <p:spPr>
          <a:xfrm>
            <a:off x="4283968" y="2204864"/>
            <a:ext cx="3130465" cy="585454"/>
          </a:xfrm>
          <a:prstGeom prst="round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b="1" dirty="0" smtClean="0">
                <a:solidFill>
                  <a:srgbClr val="000000"/>
                </a:solidFill>
              </a:rPr>
              <a:t>Secretario Académico:</a:t>
            </a:r>
          </a:p>
          <a:p>
            <a:pPr algn="just"/>
            <a:r>
              <a:rPr lang="es-ES_tradnl" dirty="0" smtClean="0">
                <a:solidFill>
                  <a:srgbClr val="000000"/>
                </a:solidFill>
              </a:rPr>
              <a:t>     Eduardo Morgado Reyes</a:t>
            </a:r>
            <a:endParaRPr lang="es-ES_tradnl" dirty="0">
              <a:solidFill>
                <a:srgbClr val="000000"/>
              </a:solidFill>
            </a:endParaRPr>
          </a:p>
        </p:txBody>
      </p:sp>
      <p:sp>
        <p:nvSpPr>
          <p:cNvPr id="68" name="Rectángulo redondeado 26"/>
          <p:cNvSpPr/>
          <p:nvPr/>
        </p:nvSpPr>
        <p:spPr>
          <a:xfrm>
            <a:off x="7532713" y="2227488"/>
            <a:ext cx="1359767" cy="1777576"/>
          </a:xfrm>
          <a:prstGeom prst="round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rgbClr val="000000"/>
                </a:solidFill>
              </a:rPr>
              <a:t>Junta de</a:t>
            </a:r>
          </a:p>
          <a:p>
            <a:pPr algn="ctr"/>
            <a:r>
              <a:rPr lang="es-ES_tradnl" b="1" dirty="0" smtClean="0">
                <a:solidFill>
                  <a:srgbClr val="000000"/>
                </a:solidFill>
              </a:rPr>
              <a:t>Escuela:</a:t>
            </a:r>
          </a:p>
          <a:p>
            <a:pPr algn="ctr"/>
            <a:r>
              <a:rPr lang="es-ES_tradnl" dirty="0" smtClean="0">
                <a:solidFill>
                  <a:srgbClr val="000000"/>
                </a:solidFill>
              </a:rPr>
              <a:t>PDI</a:t>
            </a:r>
          </a:p>
          <a:p>
            <a:pPr algn="ctr"/>
            <a:r>
              <a:rPr lang="es-ES_tradnl" dirty="0" smtClean="0">
                <a:solidFill>
                  <a:srgbClr val="000000"/>
                </a:solidFill>
              </a:rPr>
              <a:t>PAS</a:t>
            </a:r>
          </a:p>
          <a:p>
            <a:pPr algn="ctr"/>
            <a:r>
              <a:rPr lang="es-ES_tradnl" dirty="0" smtClean="0">
                <a:solidFill>
                  <a:srgbClr val="000000"/>
                </a:solidFill>
              </a:rPr>
              <a:t>Alumnos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6226" y="533400"/>
            <a:ext cx="8676254" cy="1143000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E.T.S. Ingeniería de Telecomunicación</a:t>
            </a:r>
            <a:endParaRPr lang="es-ES_tradnl" dirty="0"/>
          </a:p>
        </p:txBody>
      </p:sp>
      <p:grpSp>
        <p:nvGrpSpPr>
          <p:cNvPr id="3" name="Agrupar 44"/>
          <p:cNvGrpSpPr/>
          <p:nvPr/>
        </p:nvGrpSpPr>
        <p:grpSpPr>
          <a:xfrm>
            <a:off x="152400" y="1524000"/>
            <a:ext cx="2133600" cy="1600200"/>
            <a:chOff x="152400" y="1524000"/>
            <a:chExt cx="8915400" cy="5546540"/>
          </a:xfrm>
        </p:grpSpPr>
        <p:sp>
          <p:nvSpPr>
            <p:cNvPr id="25" name="Rectángulo 24"/>
            <p:cNvSpPr/>
            <p:nvPr/>
          </p:nvSpPr>
          <p:spPr>
            <a:xfrm>
              <a:off x="152400" y="1524000"/>
              <a:ext cx="8915400" cy="5181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70866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4914900" y="2743200"/>
              <a:ext cx="17907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26670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28600" y="2743199"/>
              <a:ext cx="2057400" cy="384673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514600" y="1943100"/>
              <a:ext cx="9906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733800" y="1943100"/>
              <a:ext cx="16002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5562600" y="1828800"/>
              <a:ext cx="14478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7239000" y="1828800"/>
              <a:ext cx="11430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19100" y="2895600"/>
              <a:ext cx="17145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2819400" y="28956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19100" y="3962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19100" y="5105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2819400" y="39624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5105400" y="2895600"/>
              <a:ext cx="1447800" cy="1066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7258050" y="2895600"/>
              <a:ext cx="150495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9101" y="5943602"/>
              <a:ext cx="1752602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819397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914903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7258050" y="5943602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pic>
          <p:nvPicPr>
            <p:cNvPr id="44" name="Imagen 43" descr="logoURJ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607402"/>
              <a:ext cx="1981200" cy="754798"/>
            </a:xfrm>
            <a:prstGeom prst="rect">
              <a:avLst/>
            </a:prstGeom>
          </p:spPr>
        </p:pic>
      </p:grpSp>
      <p:sp>
        <p:nvSpPr>
          <p:cNvPr id="26" name="Rectángulo 25"/>
          <p:cNvSpPr/>
          <p:nvPr/>
        </p:nvSpPr>
        <p:spPr>
          <a:xfrm>
            <a:off x="838200" y="2133600"/>
            <a:ext cx="8153400" cy="45733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ángulo 45"/>
          <p:cNvSpPr/>
          <p:nvPr/>
        </p:nvSpPr>
        <p:spPr>
          <a:xfrm>
            <a:off x="900072" y="2187917"/>
            <a:ext cx="7992408" cy="3041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rgbClr val="000000"/>
              </a:solidFill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3268654" y="1676557"/>
            <a:ext cx="2475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Titulaciones ETSIT</a:t>
            </a:r>
            <a:endParaRPr lang="es-ES_tradnl" sz="2400" b="1" dirty="0"/>
          </a:p>
        </p:txBody>
      </p:sp>
      <p:sp>
        <p:nvSpPr>
          <p:cNvPr id="53" name="Rectángulo 52"/>
          <p:cNvSpPr/>
          <p:nvPr/>
        </p:nvSpPr>
        <p:spPr>
          <a:xfrm>
            <a:off x="971600" y="2645838"/>
            <a:ext cx="2297054" cy="76940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Ing</a:t>
            </a:r>
            <a:r>
              <a:rPr lang="es-ES_tradnl" sz="1600" b="1" dirty="0">
                <a:solidFill>
                  <a:schemeClr val="tx1"/>
                </a:solidFill>
              </a:rPr>
              <a:t>. Aeroespacial en </a:t>
            </a:r>
            <a:r>
              <a:rPr lang="es-ES_tradnl" sz="1600" b="1" dirty="0" smtClean="0">
                <a:solidFill>
                  <a:schemeClr val="tx1"/>
                </a:solidFill>
              </a:rPr>
              <a:t>Aeronavegación (GIAA)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1005618" y="2187917"/>
            <a:ext cx="2687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dirty="0"/>
              <a:t>Titulaciones de grado</a:t>
            </a:r>
          </a:p>
        </p:txBody>
      </p:sp>
      <p:sp>
        <p:nvSpPr>
          <p:cNvPr id="47" name="Rectángulo 46"/>
          <p:cNvSpPr/>
          <p:nvPr/>
        </p:nvSpPr>
        <p:spPr>
          <a:xfrm>
            <a:off x="900072" y="5467236"/>
            <a:ext cx="7992408" cy="11621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rgbClr val="000000"/>
              </a:solidFill>
            </a:endParaRPr>
          </a:p>
        </p:txBody>
      </p:sp>
      <p:sp>
        <p:nvSpPr>
          <p:cNvPr id="60" name="Rectángulo 59"/>
          <p:cNvSpPr/>
          <p:nvPr/>
        </p:nvSpPr>
        <p:spPr>
          <a:xfrm>
            <a:off x="3268654" y="5589241"/>
            <a:ext cx="5551818" cy="36004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rgbClr val="000000"/>
                </a:solidFill>
              </a:rPr>
              <a:t>GIST + Administración y Dirección Empresas</a:t>
            </a:r>
            <a:endParaRPr lang="es-ES_tradnl" sz="1600" b="1" dirty="0">
              <a:solidFill>
                <a:srgbClr val="000000"/>
              </a:solidFill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4510125" y="6093296"/>
            <a:ext cx="3014203" cy="45104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GITT + IAA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1005618" y="5518393"/>
            <a:ext cx="2263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1" dirty="0"/>
              <a:t>Dobles grados</a:t>
            </a:r>
          </a:p>
        </p:txBody>
      </p:sp>
      <p:sp>
        <p:nvSpPr>
          <p:cNvPr id="66" name="Rectángulo 52"/>
          <p:cNvSpPr/>
          <p:nvPr/>
        </p:nvSpPr>
        <p:spPr>
          <a:xfrm>
            <a:off x="968456" y="3490323"/>
            <a:ext cx="2297054" cy="846699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Ing</a:t>
            </a:r>
            <a:r>
              <a:rPr lang="es-ES_tradnl" sz="1600" b="1" dirty="0">
                <a:solidFill>
                  <a:schemeClr val="tx1"/>
                </a:solidFill>
              </a:rPr>
              <a:t>. Aeroespacial en </a:t>
            </a:r>
            <a:r>
              <a:rPr lang="es-ES_tradnl" sz="1600" b="1" dirty="0" smtClean="0">
                <a:solidFill>
                  <a:schemeClr val="tx1"/>
                </a:solidFill>
              </a:rPr>
              <a:t>Vehículos Aeroespaciales (GIAVA)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68" name="Rectángulo 52"/>
          <p:cNvSpPr/>
          <p:nvPr/>
        </p:nvSpPr>
        <p:spPr>
          <a:xfrm>
            <a:off x="3419872" y="2632437"/>
            <a:ext cx="2180252" cy="76940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Ing</a:t>
            </a:r>
            <a:r>
              <a:rPr lang="es-ES_tradnl" sz="1600" b="1" dirty="0">
                <a:solidFill>
                  <a:schemeClr val="tx1"/>
                </a:solidFill>
              </a:rPr>
              <a:t>. </a:t>
            </a:r>
            <a:r>
              <a:rPr lang="es-ES_tradnl" sz="1600" b="1" dirty="0" smtClean="0">
                <a:solidFill>
                  <a:schemeClr val="tx1"/>
                </a:solidFill>
              </a:rPr>
              <a:t>Biomédica (GIB)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70" name="Rectángulo 52"/>
          <p:cNvSpPr/>
          <p:nvPr/>
        </p:nvSpPr>
        <p:spPr>
          <a:xfrm>
            <a:off x="3410245" y="3510669"/>
            <a:ext cx="2180252" cy="76940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err="1" smtClean="0">
                <a:solidFill>
                  <a:schemeClr val="tx1"/>
                </a:solidFill>
              </a:rPr>
              <a:t>Biomedical</a:t>
            </a:r>
            <a:r>
              <a:rPr lang="es-ES_tradnl" sz="1600" b="1" dirty="0" smtClean="0">
                <a:solidFill>
                  <a:schemeClr val="tx1"/>
                </a:solidFill>
              </a:rPr>
              <a:t> </a:t>
            </a:r>
            <a:r>
              <a:rPr lang="es-ES_tradnl" sz="1600" b="1" dirty="0" err="1" smtClean="0">
                <a:solidFill>
                  <a:schemeClr val="tx1"/>
                </a:solidFill>
              </a:rPr>
              <a:t>Engineering</a:t>
            </a:r>
            <a:r>
              <a:rPr lang="es-ES_tradnl" sz="1600" b="1" dirty="0" smtClean="0">
                <a:solidFill>
                  <a:schemeClr val="tx1"/>
                </a:solidFill>
              </a:rPr>
              <a:t> (GIB)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71" name="Rectángulo 52"/>
          <p:cNvSpPr/>
          <p:nvPr/>
        </p:nvSpPr>
        <p:spPr>
          <a:xfrm>
            <a:off x="5796136" y="2276872"/>
            <a:ext cx="3024336" cy="76940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Ing</a:t>
            </a:r>
            <a:r>
              <a:rPr lang="es-ES_tradnl" sz="1600" b="1" dirty="0">
                <a:solidFill>
                  <a:schemeClr val="tx1"/>
                </a:solidFill>
              </a:rPr>
              <a:t>. </a:t>
            </a:r>
            <a:r>
              <a:rPr lang="es-ES_tradnl" sz="1600" b="1" dirty="0" smtClean="0">
                <a:solidFill>
                  <a:schemeClr val="tx1"/>
                </a:solidFill>
              </a:rPr>
              <a:t>en Sistemas Audiovisuales y Multimedia (GISAM)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73" name="Rectángulo 52"/>
          <p:cNvSpPr/>
          <p:nvPr/>
        </p:nvSpPr>
        <p:spPr>
          <a:xfrm>
            <a:off x="5796136" y="3068960"/>
            <a:ext cx="3024336" cy="66484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Ing</a:t>
            </a:r>
            <a:r>
              <a:rPr lang="es-ES_tradnl" sz="1600" b="1" dirty="0">
                <a:solidFill>
                  <a:schemeClr val="tx1"/>
                </a:solidFill>
              </a:rPr>
              <a:t>. </a:t>
            </a:r>
            <a:r>
              <a:rPr lang="es-ES_tradnl" sz="1600" b="1" dirty="0" smtClean="0">
                <a:solidFill>
                  <a:schemeClr val="tx1"/>
                </a:solidFill>
              </a:rPr>
              <a:t>en Sistemas de Telecomunicación (GIST)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74" name="Rectángulo 52"/>
          <p:cNvSpPr/>
          <p:nvPr/>
        </p:nvSpPr>
        <p:spPr>
          <a:xfrm>
            <a:off x="5796136" y="3789040"/>
            <a:ext cx="3024336" cy="66484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Ing</a:t>
            </a:r>
            <a:r>
              <a:rPr lang="es-ES_tradnl" sz="1600" b="1" dirty="0">
                <a:solidFill>
                  <a:schemeClr val="tx1"/>
                </a:solidFill>
              </a:rPr>
              <a:t>. </a:t>
            </a:r>
            <a:r>
              <a:rPr lang="es-ES_tradnl" sz="1600" b="1" dirty="0" smtClean="0">
                <a:solidFill>
                  <a:schemeClr val="tx1"/>
                </a:solidFill>
              </a:rPr>
              <a:t>en Tecnologías de la Telecomunicación (GITT)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75" name="Rectángulo 52"/>
          <p:cNvSpPr/>
          <p:nvPr/>
        </p:nvSpPr>
        <p:spPr>
          <a:xfrm>
            <a:off x="5796136" y="4509120"/>
            <a:ext cx="3024336" cy="66484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Ing</a:t>
            </a:r>
            <a:r>
              <a:rPr lang="es-ES_tradnl" sz="1600" b="1" dirty="0">
                <a:solidFill>
                  <a:schemeClr val="tx1"/>
                </a:solidFill>
              </a:rPr>
              <a:t>. </a:t>
            </a:r>
            <a:r>
              <a:rPr lang="es-ES_tradnl" sz="1600" b="1" dirty="0" smtClean="0">
                <a:solidFill>
                  <a:schemeClr val="tx1"/>
                </a:solidFill>
              </a:rPr>
              <a:t>en Telemática (GIT)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45" name="Rectángulo 52"/>
          <p:cNvSpPr/>
          <p:nvPr/>
        </p:nvSpPr>
        <p:spPr>
          <a:xfrm>
            <a:off x="2257978" y="4409138"/>
            <a:ext cx="2180252" cy="76940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Ing</a:t>
            </a:r>
            <a:r>
              <a:rPr lang="es-ES_tradnl" sz="1600" b="1" dirty="0">
                <a:solidFill>
                  <a:schemeClr val="tx1"/>
                </a:solidFill>
              </a:rPr>
              <a:t>. </a:t>
            </a:r>
            <a:r>
              <a:rPr lang="es-ES_tradnl" sz="1600" b="1" dirty="0" smtClean="0">
                <a:solidFill>
                  <a:schemeClr val="tx1"/>
                </a:solidFill>
              </a:rPr>
              <a:t>en </a:t>
            </a:r>
            <a:r>
              <a:rPr lang="es-ES_tradnl" sz="1600" b="1" dirty="0" err="1" smtClean="0">
                <a:solidFill>
                  <a:schemeClr val="tx1"/>
                </a:solidFill>
              </a:rPr>
              <a:t>Rob</a:t>
            </a:r>
            <a:r>
              <a:rPr lang="es-ES" sz="1600" b="1" dirty="0" err="1" smtClean="0">
                <a:solidFill>
                  <a:schemeClr val="tx1"/>
                </a:solidFill>
              </a:rPr>
              <a:t>ótica</a:t>
            </a:r>
            <a:r>
              <a:rPr lang="es-ES" sz="1600" b="1" dirty="0" smtClean="0">
                <a:solidFill>
                  <a:schemeClr val="tx1"/>
                </a:solidFill>
              </a:rPr>
              <a:t> Software</a:t>
            </a:r>
            <a:r>
              <a:rPr lang="es-ES_tradnl" sz="1600" b="1" dirty="0" smtClean="0">
                <a:solidFill>
                  <a:schemeClr val="tx1"/>
                </a:solidFill>
              </a:rPr>
              <a:t> (GIRSW)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Coordinadores de titulación</a:t>
            </a:r>
          </a:p>
        </p:txBody>
      </p:sp>
      <p:grpSp>
        <p:nvGrpSpPr>
          <p:cNvPr id="3" name="Agrupar 44"/>
          <p:cNvGrpSpPr/>
          <p:nvPr/>
        </p:nvGrpSpPr>
        <p:grpSpPr>
          <a:xfrm>
            <a:off x="152400" y="1524000"/>
            <a:ext cx="2133600" cy="1600200"/>
            <a:chOff x="152400" y="1524000"/>
            <a:chExt cx="8915400" cy="5546540"/>
          </a:xfrm>
        </p:grpSpPr>
        <p:sp>
          <p:nvSpPr>
            <p:cNvPr id="25" name="Rectángulo 24"/>
            <p:cNvSpPr/>
            <p:nvPr/>
          </p:nvSpPr>
          <p:spPr>
            <a:xfrm>
              <a:off x="152400" y="1524000"/>
              <a:ext cx="8915400" cy="5181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70866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4914900" y="2743200"/>
              <a:ext cx="17907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26670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28600" y="2743199"/>
              <a:ext cx="2057400" cy="384673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514600" y="1943100"/>
              <a:ext cx="9906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733800" y="1943100"/>
              <a:ext cx="16002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5562600" y="1828800"/>
              <a:ext cx="14478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7239000" y="1828800"/>
              <a:ext cx="11430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19100" y="2895600"/>
              <a:ext cx="17145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2819400" y="28956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19100" y="3962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19100" y="5105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2819400" y="39624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5105400" y="2895600"/>
              <a:ext cx="1447800" cy="1066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7258050" y="2895600"/>
              <a:ext cx="150495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9101" y="5943602"/>
              <a:ext cx="1752602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819397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914903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7258050" y="5943602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pic>
          <p:nvPicPr>
            <p:cNvPr id="44" name="Imagen 43" descr="logoURJ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607402"/>
              <a:ext cx="1981200" cy="754798"/>
            </a:xfrm>
            <a:prstGeom prst="rect">
              <a:avLst/>
            </a:prstGeom>
          </p:spPr>
        </p:pic>
      </p:grpSp>
      <p:grpSp>
        <p:nvGrpSpPr>
          <p:cNvPr id="47" name="Agrupar 46"/>
          <p:cNvGrpSpPr/>
          <p:nvPr/>
        </p:nvGrpSpPr>
        <p:grpSpPr>
          <a:xfrm>
            <a:off x="533401" y="2057400"/>
            <a:ext cx="1908480" cy="1320409"/>
            <a:chOff x="838200" y="2133600"/>
            <a:chExt cx="8153400" cy="4573353"/>
          </a:xfrm>
        </p:grpSpPr>
        <p:sp>
          <p:nvSpPr>
            <p:cNvPr id="26" name="Rectángulo 25"/>
            <p:cNvSpPr/>
            <p:nvPr/>
          </p:nvSpPr>
          <p:spPr>
            <a:xfrm>
              <a:off x="838200" y="2133600"/>
              <a:ext cx="8153400" cy="45733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3132665" y="2628900"/>
              <a:ext cx="1094155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879340" y="2628900"/>
              <a:ext cx="16383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7620000" y="2590800"/>
              <a:ext cx="11430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ángulo redondeado 44"/>
            <p:cNvSpPr/>
            <p:nvPr/>
          </p:nvSpPr>
          <p:spPr>
            <a:xfrm>
              <a:off x="4329180" y="2590800"/>
              <a:ext cx="14478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1029676" y="3200400"/>
              <a:ext cx="2968544" cy="3429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892907" y="2133601"/>
              <a:ext cx="1846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sz="2400" dirty="0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1178820" y="3276600"/>
              <a:ext cx="2668105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1175566" y="3657600"/>
              <a:ext cx="2670254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1175565" y="4267200"/>
              <a:ext cx="2670255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1178821" y="4953000"/>
              <a:ext cx="2668104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ángulo 52"/>
            <p:cNvSpPr/>
            <p:nvPr/>
          </p:nvSpPr>
          <p:spPr>
            <a:xfrm>
              <a:off x="1178821" y="5638800"/>
              <a:ext cx="2668104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1793631" y="626006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b="1" dirty="0"/>
            </a:p>
          </p:txBody>
        </p:sp>
        <p:sp>
          <p:nvSpPr>
            <p:cNvPr id="55" name="Rectángulo 54"/>
            <p:cNvSpPr/>
            <p:nvPr/>
          </p:nvSpPr>
          <p:spPr>
            <a:xfrm>
              <a:off x="5261056" y="3581400"/>
              <a:ext cx="3501944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5410200" y="3657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5410200" y="4419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410200" y="52578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0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420238"/>
              </p:ext>
            </p:extLst>
          </p:nvPr>
        </p:nvGraphicFramePr>
        <p:xfrm>
          <a:off x="1519966" y="1556792"/>
          <a:ext cx="7372514" cy="44644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87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737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ES_tradnl" sz="1600" dirty="0"/>
                        <a:t>COORDINADORES DE TITULACIÓN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600" b="1" dirty="0"/>
                        <a:t>Titulación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dirty="0"/>
                        <a:t>Coordinador</a:t>
                      </a:r>
                    </a:p>
                    <a:p>
                      <a:endParaRPr lang="es-ES_tradnl" sz="1600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6224">
                <a:tc>
                  <a:txBody>
                    <a:bodyPr/>
                    <a:lstStyle/>
                    <a:p>
                      <a:r>
                        <a:rPr lang="es-ES_tradnl" sz="1800" dirty="0"/>
                        <a:t>Ingeniería Telemática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/>
                        <a:t>Francisco</a:t>
                      </a:r>
                      <a:r>
                        <a:rPr lang="es-ES_tradnl" sz="1600" baseline="0" dirty="0"/>
                        <a:t> </a:t>
                      </a:r>
                      <a:r>
                        <a:rPr lang="es-ES_tradnl" sz="1600" baseline="0" dirty="0" err="1"/>
                        <a:t>Mart</a:t>
                      </a:r>
                      <a:r>
                        <a:rPr lang="es-ES" sz="1600" baseline="0" dirty="0" err="1"/>
                        <a:t>ín</a:t>
                      </a:r>
                      <a:r>
                        <a:rPr lang="es-ES" sz="1600" baseline="0" dirty="0"/>
                        <a:t> Rico</a:t>
                      </a:r>
                      <a:endParaRPr lang="es-ES_tradnl" sz="1600" dirty="0"/>
                    </a:p>
                    <a:p>
                      <a:r>
                        <a:rPr lang="es-ES_tradnl" sz="1600" dirty="0" smtClean="0">
                          <a:hlinkClick r:id="rId3"/>
                        </a:rPr>
                        <a:t>francisco.rico@urjc.es</a:t>
                      </a:r>
                      <a:endParaRPr lang="es-ES_tradnl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es-ES_tradnl" sz="1800" dirty="0"/>
                        <a:t>Ingeniería en Tecnologías de la </a:t>
                      </a:r>
                      <a:r>
                        <a:rPr lang="es-ES_tradnl" sz="1800" dirty="0" smtClean="0"/>
                        <a:t>Telecomunicación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Jesús Mª González Barahona</a:t>
                      </a:r>
                      <a:endParaRPr lang="es-ES_tradnl" sz="1600" dirty="0"/>
                    </a:p>
                    <a:p>
                      <a:r>
                        <a:rPr lang="es-ES_tradnl" sz="1600" dirty="0" smtClean="0">
                          <a:hlinkClick r:id="rId4"/>
                        </a:rPr>
                        <a:t>jesus.gonzalez.barahona@urjc.es</a:t>
                      </a:r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dirty="0"/>
                        <a:t>Ingeniería en Sistemas</a:t>
                      </a:r>
                      <a:r>
                        <a:rPr lang="es-ES_tradnl" sz="1800" baseline="0" dirty="0"/>
                        <a:t> de Telecomunicación</a:t>
                      </a:r>
                      <a:endParaRPr lang="es-ES_tradnl" sz="1800" dirty="0"/>
                    </a:p>
                    <a:p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Rebeca Goya Esteban</a:t>
                      </a:r>
                      <a:endParaRPr lang="es-ES_tradnl" sz="1600" dirty="0"/>
                    </a:p>
                    <a:p>
                      <a:r>
                        <a:rPr lang="es-ES_tradnl" sz="1600" dirty="0" smtClean="0">
                          <a:hlinkClick r:id="rId5"/>
                        </a:rPr>
                        <a:t>rebeca.goyaesteban@urjc.es</a:t>
                      </a:r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807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dirty="0"/>
                        <a:t>Ingeniería en Sistemas Audiovisuales y </a:t>
                      </a:r>
                      <a:r>
                        <a:rPr lang="es-ES_tradnl" sz="1800" dirty="0" smtClean="0"/>
                        <a:t>Multimedia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Eva Mª Castro Barbero</a:t>
                      </a:r>
                      <a:endParaRPr lang="es-ES_tradnl" sz="1600" dirty="0"/>
                    </a:p>
                    <a:p>
                      <a:r>
                        <a:rPr lang="es-ES_tradnl" sz="1600" dirty="0" smtClean="0">
                          <a:hlinkClick r:id="rId6"/>
                        </a:rPr>
                        <a:t>eva.castro@urjc.es</a:t>
                      </a:r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es-ES_tradnl" sz="1800" dirty="0" err="1"/>
                        <a:t>Ingenier</a:t>
                      </a:r>
                      <a:r>
                        <a:rPr lang="es-ES" sz="1800" dirty="0" err="1"/>
                        <a:t>ía</a:t>
                      </a:r>
                      <a:r>
                        <a:rPr lang="es-ES" sz="1800" dirty="0"/>
                        <a:t> Biomédica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Cristina Soguero Ruíz</a:t>
                      </a:r>
                      <a:endParaRPr lang="es-ES" sz="1600" dirty="0"/>
                    </a:p>
                    <a:p>
                      <a:r>
                        <a:rPr lang="es-ES" sz="1600" dirty="0" smtClean="0">
                          <a:hlinkClick r:id="rId7"/>
                        </a:rPr>
                        <a:t>cristina.soguero@urjc.es</a:t>
                      </a:r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3" name="CuadroTexto 62"/>
          <p:cNvSpPr txBox="1"/>
          <p:nvPr/>
        </p:nvSpPr>
        <p:spPr>
          <a:xfrm>
            <a:off x="506405" y="1976870"/>
            <a:ext cx="68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ETSIT</a:t>
            </a:r>
          </a:p>
        </p:txBody>
      </p:sp>
      <p:sp>
        <p:nvSpPr>
          <p:cNvPr id="64" name="Marcador de número de diapositiva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6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Coordinadores de titulación</a:t>
            </a:r>
          </a:p>
        </p:txBody>
      </p:sp>
      <p:grpSp>
        <p:nvGrpSpPr>
          <p:cNvPr id="3" name="Agrupar 44"/>
          <p:cNvGrpSpPr/>
          <p:nvPr/>
        </p:nvGrpSpPr>
        <p:grpSpPr>
          <a:xfrm>
            <a:off x="152400" y="1524000"/>
            <a:ext cx="2133600" cy="1600200"/>
            <a:chOff x="152400" y="1524000"/>
            <a:chExt cx="8915400" cy="5546540"/>
          </a:xfrm>
        </p:grpSpPr>
        <p:sp>
          <p:nvSpPr>
            <p:cNvPr id="25" name="Rectángulo 24"/>
            <p:cNvSpPr/>
            <p:nvPr/>
          </p:nvSpPr>
          <p:spPr>
            <a:xfrm>
              <a:off x="152400" y="1524000"/>
              <a:ext cx="8915400" cy="5181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70866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4914900" y="2743200"/>
              <a:ext cx="17907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26670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28600" y="2743199"/>
              <a:ext cx="2057400" cy="384673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514600" y="1943100"/>
              <a:ext cx="9906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733800" y="1943100"/>
              <a:ext cx="16002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5562600" y="1828800"/>
              <a:ext cx="14478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7239000" y="1828800"/>
              <a:ext cx="11430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19100" y="2895600"/>
              <a:ext cx="17145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2819400" y="28956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19100" y="3962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19100" y="5105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2819400" y="39624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5105400" y="2895600"/>
              <a:ext cx="1447800" cy="1066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7258050" y="2895600"/>
              <a:ext cx="150495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9101" y="5943602"/>
              <a:ext cx="1752602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819397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914903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7258050" y="5943602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pic>
          <p:nvPicPr>
            <p:cNvPr id="44" name="Imagen 43" descr="logoURJ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607402"/>
              <a:ext cx="1981200" cy="754798"/>
            </a:xfrm>
            <a:prstGeom prst="rect">
              <a:avLst/>
            </a:prstGeom>
          </p:spPr>
        </p:pic>
      </p:grpSp>
      <p:grpSp>
        <p:nvGrpSpPr>
          <p:cNvPr id="4" name="Agrupar 46"/>
          <p:cNvGrpSpPr/>
          <p:nvPr/>
        </p:nvGrpSpPr>
        <p:grpSpPr>
          <a:xfrm>
            <a:off x="533401" y="2057400"/>
            <a:ext cx="1908480" cy="1320409"/>
            <a:chOff x="838200" y="2133600"/>
            <a:chExt cx="8153400" cy="4573353"/>
          </a:xfrm>
        </p:grpSpPr>
        <p:sp>
          <p:nvSpPr>
            <p:cNvPr id="26" name="Rectángulo 25"/>
            <p:cNvSpPr/>
            <p:nvPr/>
          </p:nvSpPr>
          <p:spPr>
            <a:xfrm>
              <a:off x="838200" y="2133600"/>
              <a:ext cx="8153400" cy="45733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3132665" y="2628900"/>
              <a:ext cx="1094155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879340" y="2628900"/>
              <a:ext cx="16383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7620000" y="2590800"/>
              <a:ext cx="11430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ángulo redondeado 44"/>
            <p:cNvSpPr/>
            <p:nvPr/>
          </p:nvSpPr>
          <p:spPr>
            <a:xfrm>
              <a:off x="4329180" y="2590800"/>
              <a:ext cx="14478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1029676" y="3200400"/>
              <a:ext cx="2968544" cy="3429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892907" y="2133601"/>
              <a:ext cx="1846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sz="2400" dirty="0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1178820" y="3276600"/>
              <a:ext cx="2668105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1175566" y="3657600"/>
              <a:ext cx="2670254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1175565" y="4267200"/>
              <a:ext cx="2670255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1178821" y="4953000"/>
              <a:ext cx="2668104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ángulo 52"/>
            <p:cNvSpPr/>
            <p:nvPr/>
          </p:nvSpPr>
          <p:spPr>
            <a:xfrm>
              <a:off x="1178821" y="5638800"/>
              <a:ext cx="2668104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1793631" y="626006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b="1" dirty="0"/>
            </a:p>
          </p:txBody>
        </p:sp>
        <p:sp>
          <p:nvSpPr>
            <p:cNvPr id="55" name="Rectángulo 54"/>
            <p:cNvSpPr/>
            <p:nvPr/>
          </p:nvSpPr>
          <p:spPr>
            <a:xfrm>
              <a:off x="5261056" y="3581400"/>
              <a:ext cx="3501944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5410200" y="3657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5410200" y="4419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410200" y="52578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0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628386"/>
              </p:ext>
            </p:extLst>
          </p:nvPr>
        </p:nvGraphicFramePr>
        <p:xfrm>
          <a:off x="1519966" y="1556792"/>
          <a:ext cx="7372514" cy="31992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87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737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ES_tradnl" sz="1600" dirty="0"/>
                        <a:t>COORDINADORES DE TITULACIÓN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600" b="1" dirty="0"/>
                        <a:t>Titulación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dirty="0"/>
                        <a:t>Coordinador</a:t>
                      </a:r>
                    </a:p>
                    <a:p>
                      <a:endParaRPr lang="es-ES_tradnl" sz="1600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6224">
                <a:tc>
                  <a:txBody>
                    <a:bodyPr/>
                    <a:lstStyle/>
                    <a:p>
                      <a:r>
                        <a:rPr lang="es-ES_tradnl" sz="1800" dirty="0" smtClean="0"/>
                        <a:t>Ingeniería Aeroespacial en Aeronavegación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Luis Cadarso Morga</a:t>
                      </a:r>
                      <a:endParaRPr lang="es-ES_tradnl" sz="1600" dirty="0"/>
                    </a:p>
                    <a:p>
                      <a:r>
                        <a:rPr lang="es-ES_tradnl" sz="1600" dirty="0" smtClean="0">
                          <a:hlinkClick r:id="rId3"/>
                        </a:rPr>
                        <a:t>luis.cadarso@urjc.es</a:t>
                      </a:r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Ingeniería Aeroespacial en Vehículos Aeroespaciales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Hodei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Urrutxua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Cereijo</a:t>
                      </a:r>
                      <a:endParaRPr lang="es-ES" sz="1600" dirty="0" smtClean="0"/>
                    </a:p>
                    <a:p>
                      <a:r>
                        <a:rPr lang="es-ES" sz="1600" dirty="0" smtClean="0">
                          <a:hlinkClick r:id="rId3"/>
                        </a:rPr>
                        <a:t>grado.ingvehiculosaeroespaciales@urjc.es</a:t>
                      </a:r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es-ES_tradnl" sz="1800" dirty="0" err="1" smtClean="0"/>
                        <a:t>Ingenier</a:t>
                      </a:r>
                      <a:r>
                        <a:rPr lang="es-ES" sz="1800" dirty="0" err="1" smtClean="0"/>
                        <a:t>ía</a:t>
                      </a:r>
                      <a:r>
                        <a:rPr lang="es-ES" sz="1800" dirty="0" smtClean="0"/>
                        <a:t> en Robótica Software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err="1" smtClean="0"/>
                        <a:t>Jos</a:t>
                      </a:r>
                      <a:r>
                        <a:rPr lang="es-ES" sz="1600" dirty="0" smtClean="0"/>
                        <a:t>é Mª Cañas Plaza</a:t>
                      </a:r>
                    </a:p>
                    <a:p>
                      <a:r>
                        <a:rPr lang="es-ES" sz="1600" dirty="0" smtClean="0">
                          <a:hlinkClick r:id="rId4"/>
                        </a:rPr>
                        <a:t>josemaria.plaza@urjc.es</a:t>
                      </a:r>
                      <a:endParaRPr lang="es-ES_tradnl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CuadroTexto 62"/>
          <p:cNvSpPr txBox="1"/>
          <p:nvPr/>
        </p:nvSpPr>
        <p:spPr>
          <a:xfrm>
            <a:off x="506405" y="1976870"/>
            <a:ext cx="68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ETSIT</a:t>
            </a:r>
          </a:p>
        </p:txBody>
      </p:sp>
      <p:sp>
        <p:nvSpPr>
          <p:cNvPr id="64" name="Marcador de número de diapositiva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7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Alumnos mentores</a:t>
            </a:r>
            <a:endParaRPr lang="es-ES_tradnl" dirty="0"/>
          </a:p>
        </p:txBody>
      </p:sp>
      <p:grpSp>
        <p:nvGrpSpPr>
          <p:cNvPr id="3" name="Agrupar 44"/>
          <p:cNvGrpSpPr/>
          <p:nvPr/>
        </p:nvGrpSpPr>
        <p:grpSpPr>
          <a:xfrm>
            <a:off x="152400" y="1524000"/>
            <a:ext cx="2133600" cy="1600200"/>
            <a:chOff x="152400" y="1524000"/>
            <a:chExt cx="8915400" cy="5546540"/>
          </a:xfrm>
        </p:grpSpPr>
        <p:sp>
          <p:nvSpPr>
            <p:cNvPr id="25" name="Rectángulo 24"/>
            <p:cNvSpPr/>
            <p:nvPr/>
          </p:nvSpPr>
          <p:spPr>
            <a:xfrm>
              <a:off x="152400" y="1524000"/>
              <a:ext cx="8915400" cy="5181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70866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4914900" y="2743200"/>
              <a:ext cx="17907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26670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28600" y="2743199"/>
              <a:ext cx="2057400" cy="384673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514600" y="1943100"/>
              <a:ext cx="9906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733800" y="1943100"/>
              <a:ext cx="16002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5562600" y="1828800"/>
              <a:ext cx="14478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7239000" y="1828800"/>
              <a:ext cx="11430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19100" y="2895600"/>
              <a:ext cx="17145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2819400" y="28956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19100" y="3962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19100" y="5105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2819400" y="39624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5105400" y="2895600"/>
              <a:ext cx="1447800" cy="1066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7258050" y="2895600"/>
              <a:ext cx="150495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9101" y="5943602"/>
              <a:ext cx="1752602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819397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914903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7258050" y="5943602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pic>
          <p:nvPicPr>
            <p:cNvPr id="44" name="Imagen 43" descr="logoURJ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607402"/>
              <a:ext cx="1981200" cy="754798"/>
            </a:xfrm>
            <a:prstGeom prst="rect">
              <a:avLst/>
            </a:prstGeom>
          </p:spPr>
        </p:pic>
      </p:grpSp>
      <p:grpSp>
        <p:nvGrpSpPr>
          <p:cNvPr id="4" name="Agrupar 46"/>
          <p:cNvGrpSpPr/>
          <p:nvPr/>
        </p:nvGrpSpPr>
        <p:grpSpPr>
          <a:xfrm>
            <a:off x="533401" y="2057400"/>
            <a:ext cx="1908480" cy="1320409"/>
            <a:chOff x="838200" y="2133600"/>
            <a:chExt cx="8153400" cy="4573353"/>
          </a:xfrm>
        </p:grpSpPr>
        <p:sp>
          <p:nvSpPr>
            <p:cNvPr id="26" name="Rectángulo 25"/>
            <p:cNvSpPr/>
            <p:nvPr/>
          </p:nvSpPr>
          <p:spPr>
            <a:xfrm>
              <a:off x="838200" y="2133600"/>
              <a:ext cx="8153400" cy="45733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3132665" y="2628900"/>
              <a:ext cx="1094155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879340" y="2628900"/>
              <a:ext cx="16383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7620000" y="2590800"/>
              <a:ext cx="11430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ángulo redondeado 44"/>
            <p:cNvSpPr/>
            <p:nvPr/>
          </p:nvSpPr>
          <p:spPr>
            <a:xfrm>
              <a:off x="4329180" y="2590800"/>
              <a:ext cx="14478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1029676" y="3200400"/>
              <a:ext cx="2968544" cy="3429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892907" y="2133601"/>
              <a:ext cx="1846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sz="2400" dirty="0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1178820" y="3276600"/>
              <a:ext cx="2668105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1175566" y="3657600"/>
              <a:ext cx="2670254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1175565" y="4267200"/>
              <a:ext cx="2670255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1178821" y="4953000"/>
              <a:ext cx="2668104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ángulo 52"/>
            <p:cNvSpPr/>
            <p:nvPr/>
          </p:nvSpPr>
          <p:spPr>
            <a:xfrm>
              <a:off x="1178821" y="5638800"/>
              <a:ext cx="2668104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1793631" y="626006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b="1" dirty="0"/>
            </a:p>
          </p:txBody>
        </p:sp>
        <p:sp>
          <p:nvSpPr>
            <p:cNvPr id="55" name="Rectángulo 54"/>
            <p:cNvSpPr/>
            <p:nvPr/>
          </p:nvSpPr>
          <p:spPr>
            <a:xfrm>
              <a:off x="5261056" y="3581400"/>
              <a:ext cx="3501944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5410200" y="3657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5410200" y="4419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410200" y="52578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0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081221"/>
              </p:ext>
            </p:extLst>
          </p:nvPr>
        </p:nvGraphicFramePr>
        <p:xfrm>
          <a:off x="1519966" y="1484784"/>
          <a:ext cx="7372514" cy="5327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441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ES_tradnl" sz="1600" dirty="0" smtClean="0"/>
                        <a:t>ALUMNOS MENTORES</a:t>
                      </a:r>
                      <a:endParaRPr lang="es-ES_trad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600" b="1" dirty="0"/>
                        <a:t>Titulación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dirty="0" smtClean="0"/>
                        <a:t>Alumno</a:t>
                      </a:r>
                      <a:r>
                        <a:rPr lang="es-ES_tradnl" sz="1600" b="1" baseline="0" dirty="0" smtClean="0"/>
                        <a:t> Mentor</a:t>
                      </a:r>
                      <a:endParaRPr lang="es-ES_tradnl" sz="1600" b="1" dirty="0"/>
                    </a:p>
                    <a:p>
                      <a:endParaRPr lang="es-ES_tradnl" sz="1600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208">
                <a:tc>
                  <a:txBody>
                    <a:bodyPr/>
                    <a:lstStyle/>
                    <a:p>
                      <a:r>
                        <a:rPr lang="es-ES_tradnl" sz="1800" dirty="0"/>
                        <a:t>Ingeniería Telemática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strike="sng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Saúl Ibáñez Cerro</a:t>
                      </a:r>
                    </a:p>
                    <a:p>
                      <a:r>
                        <a:rPr lang="es-ES_tradnl" sz="1800" strike="sng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s.ibanezc@alumnos.urjc.es</a:t>
                      </a:r>
                      <a:endParaRPr lang="es-ES_tradnl" sz="1800" strike="sng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_tradnl" sz="1800" strike="sng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s-ES_tradnl" sz="1800" dirty="0"/>
                        <a:t>Ingeniería en Tecnologías de la </a:t>
                      </a:r>
                      <a:r>
                        <a:rPr lang="es-ES_tradnl" sz="1800" dirty="0" smtClean="0"/>
                        <a:t>Telecomunicación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trike="sngStrike" dirty="0" smtClean="0"/>
                        <a:t>Sergio </a:t>
                      </a:r>
                      <a:r>
                        <a:rPr lang="es-ES_tradnl" strike="sngStrike" dirty="0" err="1" smtClean="0"/>
                        <a:t>Mart</a:t>
                      </a:r>
                      <a:r>
                        <a:rPr lang="es-ES" strike="sngStrike" dirty="0" err="1" smtClean="0"/>
                        <a:t>ínez</a:t>
                      </a:r>
                      <a:r>
                        <a:rPr lang="es-ES" strike="sngStrike" dirty="0" smtClean="0"/>
                        <a:t> Agüero</a:t>
                      </a:r>
                    </a:p>
                    <a:p>
                      <a:r>
                        <a:rPr lang="es-ES" strike="sngStrike" dirty="0" smtClean="0">
                          <a:hlinkClick r:id="rId4"/>
                        </a:rPr>
                        <a:t>s.martinezag@alumnos.urjc.es</a:t>
                      </a:r>
                      <a:endParaRPr lang="es-ES" strike="sngStrike" dirty="0" smtClean="0"/>
                    </a:p>
                    <a:p>
                      <a:endParaRPr lang="es-ES_tradnl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dirty="0"/>
                        <a:t>Ingeniería en Sistemas</a:t>
                      </a:r>
                      <a:r>
                        <a:rPr lang="es-ES_tradnl" sz="1800" baseline="0" dirty="0"/>
                        <a:t> de Telecomunicación</a:t>
                      </a:r>
                      <a:endParaRPr lang="es-ES_tradnl" sz="1800" dirty="0"/>
                    </a:p>
                    <a:p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Isabel G</a:t>
                      </a:r>
                      <a:r>
                        <a:rPr lang="es-ES" dirty="0" err="1" smtClean="0"/>
                        <a:t>ómez</a:t>
                      </a:r>
                      <a:r>
                        <a:rPr lang="es-ES" dirty="0" smtClean="0"/>
                        <a:t> Domínguez</a:t>
                      </a:r>
                    </a:p>
                    <a:p>
                      <a:r>
                        <a:rPr lang="es-ES" dirty="0" smtClean="0">
                          <a:hlinkClick r:id="rId5"/>
                        </a:rPr>
                        <a:t>p.crespo.2017@alumnos.urjc.es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93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dirty="0"/>
                        <a:t>Ingeniería en Sistemas Audiovisuales y </a:t>
                      </a:r>
                      <a:r>
                        <a:rPr lang="es-ES_tradnl" sz="1800" dirty="0" smtClean="0"/>
                        <a:t>Multimedia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strike="sng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 Cuevas Bravo</a:t>
                      </a:r>
                    </a:p>
                    <a:p>
                      <a:r>
                        <a:rPr lang="es-ES_tradnl" sz="1800" strike="sng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a.cuevasbr@alumnos.urjc.es</a:t>
                      </a:r>
                      <a:endParaRPr lang="es-ES_tradnl" sz="1800" strike="sng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_tradnl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es-ES_tradnl" sz="1800" dirty="0" err="1"/>
                        <a:t>Ingenier</a:t>
                      </a:r>
                      <a:r>
                        <a:rPr lang="es-ES" sz="1800" dirty="0" err="1"/>
                        <a:t>ía</a:t>
                      </a:r>
                      <a:r>
                        <a:rPr lang="es-ES" sz="1800" dirty="0"/>
                        <a:t> Biomédica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Pablo Crespo </a:t>
                      </a:r>
                      <a:r>
                        <a:rPr lang="es-ES_tradnl" dirty="0" err="1" smtClean="0"/>
                        <a:t>Darriba</a:t>
                      </a:r>
                      <a:r>
                        <a:rPr lang="es-ES_tradnl" dirty="0" smtClean="0"/>
                        <a:t> </a:t>
                      </a:r>
                      <a:r>
                        <a:rPr lang="es-ES_tradnl" dirty="0" smtClean="0">
                          <a:hlinkClick r:id="rId5"/>
                        </a:rPr>
                        <a:t>p.crespo.2017@alumnos.urjc.es</a:t>
                      </a:r>
                      <a:endParaRPr lang="es-ES_tradn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3" name="CuadroTexto 62"/>
          <p:cNvSpPr txBox="1"/>
          <p:nvPr/>
        </p:nvSpPr>
        <p:spPr>
          <a:xfrm>
            <a:off x="506405" y="1976870"/>
            <a:ext cx="68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ETSIT</a:t>
            </a:r>
          </a:p>
        </p:txBody>
      </p:sp>
      <p:sp>
        <p:nvSpPr>
          <p:cNvPr id="64" name="Marcador de número de diapositiva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8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Alumnos mentores</a:t>
            </a:r>
            <a:endParaRPr lang="es-ES_tradnl" dirty="0"/>
          </a:p>
        </p:txBody>
      </p:sp>
      <p:grpSp>
        <p:nvGrpSpPr>
          <p:cNvPr id="3" name="Agrupar 44"/>
          <p:cNvGrpSpPr/>
          <p:nvPr/>
        </p:nvGrpSpPr>
        <p:grpSpPr>
          <a:xfrm>
            <a:off x="152400" y="1524000"/>
            <a:ext cx="2133600" cy="1600200"/>
            <a:chOff x="152400" y="1524000"/>
            <a:chExt cx="8915400" cy="5546540"/>
          </a:xfrm>
        </p:grpSpPr>
        <p:sp>
          <p:nvSpPr>
            <p:cNvPr id="25" name="Rectángulo 24"/>
            <p:cNvSpPr/>
            <p:nvPr/>
          </p:nvSpPr>
          <p:spPr>
            <a:xfrm>
              <a:off x="152400" y="1524000"/>
              <a:ext cx="8915400" cy="5181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70866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4914900" y="2743200"/>
              <a:ext cx="17907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2667000" y="2743200"/>
              <a:ext cx="1828800" cy="384673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28600" y="2743199"/>
              <a:ext cx="2057400" cy="384673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514600" y="1943100"/>
              <a:ext cx="9906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733800" y="1943100"/>
              <a:ext cx="1600200" cy="457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5562600" y="1828800"/>
              <a:ext cx="14478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7239000" y="1828800"/>
              <a:ext cx="1143000" cy="6858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19100" y="2895600"/>
              <a:ext cx="17145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2819400" y="28956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19100" y="3962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19100" y="5105400"/>
              <a:ext cx="17145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2819400" y="3962400"/>
              <a:ext cx="14859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5105400" y="2895600"/>
              <a:ext cx="1447800" cy="1066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7258050" y="2895600"/>
              <a:ext cx="150495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9101" y="5943602"/>
              <a:ext cx="1752602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819397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914903" y="5943597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7258050" y="5943602"/>
              <a:ext cx="1485900" cy="112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800" dirty="0"/>
            </a:p>
          </p:txBody>
        </p:sp>
        <p:pic>
          <p:nvPicPr>
            <p:cNvPr id="44" name="Imagen 43" descr="logoURJ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607402"/>
              <a:ext cx="1981200" cy="754798"/>
            </a:xfrm>
            <a:prstGeom prst="rect">
              <a:avLst/>
            </a:prstGeom>
          </p:spPr>
        </p:pic>
      </p:grpSp>
      <p:grpSp>
        <p:nvGrpSpPr>
          <p:cNvPr id="4" name="Agrupar 46"/>
          <p:cNvGrpSpPr/>
          <p:nvPr/>
        </p:nvGrpSpPr>
        <p:grpSpPr>
          <a:xfrm>
            <a:off x="533401" y="2057400"/>
            <a:ext cx="1908480" cy="1320409"/>
            <a:chOff x="838200" y="2133600"/>
            <a:chExt cx="8153400" cy="4573353"/>
          </a:xfrm>
        </p:grpSpPr>
        <p:sp>
          <p:nvSpPr>
            <p:cNvPr id="26" name="Rectángulo 25"/>
            <p:cNvSpPr/>
            <p:nvPr/>
          </p:nvSpPr>
          <p:spPr>
            <a:xfrm>
              <a:off x="838200" y="2133600"/>
              <a:ext cx="8153400" cy="45733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3132665" y="2628900"/>
              <a:ext cx="1094155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879340" y="2628900"/>
              <a:ext cx="16383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7620000" y="2590800"/>
              <a:ext cx="11430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ángulo redondeado 44"/>
            <p:cNvSpPr/>
            <p:nvPr/>
          </p:nvSpPr>
          <p:spPr>
            <a:xfrm>
              <a:off x="4329180" y="2590800"/>
              <a:ext cx="14478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1029676" y="3200400"/>
              <a:ext cx="2968544" cy="3429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892907" y="2133601"/>
              <a:ext cx="1846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sz="2400" dirty="0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1178820" y="3276600"/>
              <a:ext cx="2668105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1175566" y="3657600"/>
              <a:ext cx="2670254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1175565" y="4267200"/>
              <a:ext cx="2670255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1178821" y="4953000"/>
              <a:ext cx="2668104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ángulo 52"/>
            <p:cNvSpPr/>
            <p:nvPr/>
          </p:nvSpPr>
          <p:spPr>
            <a:xfrm>
              <a:off x="1178821" y="5638800"/>
              <a:ext cx="2668104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1793631" y="626006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b="1" dirty="0"/>
            </a:p>
          </p:txBody>
        </p:sp>
        <p:sp>
          <p:nvSpPr>
            <p:cNvPr id="55" name="Rectángulo 54"/>
            <p:cNvSpPr/>
            <p:nvPr/>
          </p:nvSpPr>
          <p:spPr>
            <a:xfrm>
              <a:off x="5261056" y="3581400"/>
              <a:ext cx="3501944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5410200" y="3657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5410200" y="44196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410200" y="5257800"/>
              <a:ext cx="3200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_tradnl" sz="16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0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523774"/>
              </p:ext>
            </p:extLst>
          </p:nvPr>
        </p:nvGraphicFramePr>
        <p:xfrm>
          <a:off x="1519966" y="1556792"/>
          <a:ext cx="7395434" cy="4516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124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8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ES_tradnl" sz="1600" dirty="0" smtClean="0"/>
                        <a:t>ALUMNOS MENTORES</a:t>
                      </a:r>
                      <a:endParaRPr lang="es-ES_trad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600" b="1" dirty="0"/>
                        <a:t>Titulación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dirty="0" smtClean="0"/>
                        <a:t>Alumno</a:t>
                      </a:r>
                      <a:r>
                        <a:rPr lang="es-ES_tradnl" sz="1600" b="1" baseline="0" dirty="0" smtClean="0"/>
                        <a:t> Mentor</a:t>
                      </a:r>
                      <a:endParaRPr lang="es-ES_tradnl" sz="1600" b="1" dirty="0"/>
                    </a:p>
                    <a:p>
                      <a:endParaRPr lang="es-ES_tradnl" sz="1600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6224">
                <a:tc>
                  <a:txBody>
                    <a:bodyPr/>
                    <a:lstStyle/>
                    <a:p>
                      <a:r>
                        <a:rPr lang="es-ES_tradnl" sz="1800" dirty="0" smtClean="0"/>
                        <a:t>Ingeniería Aeroespacial en Aeronavegación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strike="sng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Iago</a:t>
                      </a:r>
                      <a:r>
                        <a:rPr lang="es-ES_tradnl" sz="1800" strike="sng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strike="sng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Medeiros</a:t>
                      </a:r>
                      <a:r>
                        <a:rPr lang="es-ES_tradnl" sz="1800" strike="sng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González</a:t>
                      </a:r>
                    </a:p>
                    <a:p>
                      <a:r>
                        <a:rPr lang="es-ES_tradnl" strike="sngStrike" dirty="0" smtClean="0">
                          <a:hlinkClick r:id="rId3"/>
                        </a:rPr>
                        <a:t>i.medeiros@alumnos.urjc.es</a:t>
                      </a:r>
                      <a:endParaRPr lang="es-ES_tradnl" strike="sngStrike" dirty="0" smtClean="0"/>
                    </a:p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Ingeniería Aeroespacial en Vehículos Aeroespaciales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Daniel </a:t>
                      </a:r>
                      <a:r>
                        <a:rPr lang="es-ES_tradnl" dirty="0" err="1" smtClean="0"/>
                        <a:t>Mart</a:t>
                      </a:r>
                      <a:r>
                        <a:rPr lang="es-ES" dirty="0" err="1" smtClean="0"/>
                        <a:t>ínez</a:t>
                      </a:r>
                      <a:r>
                        <a:rPr lang="es-ES" dirty="0" smtClean="0"/>
                        <a:t> de la Fuente</a:t>
                      </a:r>
                    </a:p>
                    <a:p>
                      <a:r>
                        <a:rPr lang="es-ES" dirty="0" smtClean="0">
                          <a:hlinkClick r:id="rId4"/>
                        </a:rPr>
                        <a:t>d.martinezd.2017@alumnos.urjc.es</a:t>
                      </a:r>
                      <a:endParaRPr lang="es-ES" dirty="0" smtClean="0"/>
                    </a:p>
                    <a:p>
                      <a:r>
                        <a:rPr lang="es-ES" dirty="0" smtClean="0"/>
                        <a:t>Alondra Elvira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dirty="0" err="1" smtClean="0"/>
                        <a:t>Sol</a:t>
                      </a:r>
                      <a:r>
                        <a:rPr lang="es-ES" dirty="0" err="1" smtClean="0"/>
                        <a:t>á</a:t>
                      </a:r>
                      <a:r>
                        <a:rPr lang="es-ES" dirty="0" smtClean="0"/>
                        <a:t> Molina</a:t>
                      </a:r>
                      <a:r>
                        <a:rPr lang="es-ES" baseline="0" dirty="0" smtClean="0"/>
                        <a:t> </a:t>
                      </a:r>
                    </a:p>
                    <a:p>
                      <a:r>
                        <a:rPr lang="es-ES" dirty="0" smtClean="0">
                          <a:hlinkClick r:id="rId5"/>
                        </a:rPr>
                        <a:t>a.solam.2017@alumnos.urjc.es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es-ES_tradnl" sz="1800" dirty="0" smtClean="0"/>
                        <a:t>Doble grado en</a:t>
                      </a:r>
                      <a:r>
                        <a:rPr lang="es-ES_tradnl" sz="1800" baseline="0" dirty="0" smtClean="0"/>
                        <a:t> </a:t>
                      </a:r>
                      <a:r>
                        <a:rPr lang="es-ES_tradnl" sz="1800" baseline="0" dirty="0" err="1" smtClean="0"/>
                        <a:t>Ingenier</a:t>
                      </a:r>
                      <a:r>
                        <a:rPr lang="es-ES" sz="1800" baseline="0" dirty="0" err="1" smtClean="0"/>
                        <a:t>ía</a:t>
                      </a:r>
                      <a:r>
                        <a:rPr lang="es-ES" sz="1800" baseline="0" dirty="0" smtClean="0"/>
                        <a:t> en Tecnologías de la Telecomunicación e Ingeniería Aeroespacial en Aeronavegación</a:t>
                      </a:r>
                      <a:endParaRPr lang="es-ES_trad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Daniel Polo </a:t>
                      </a:r>
                      <a:r>
                        <a:rPr lang="es-ES" dirty="0" smtClean="0"/>
                        <a:t>Álvarez</a:t>
                      </a:r>
                    </a:p>
                    <a:p>
                      <a:r>
                        <a:rPr lang="es-ES_tradnl" dirty="0" smtClean="0">
                          <a:hlinkClick r:id="rId4"/>
                        </a:rPr>
                        <a:t>d.martinezd.2017@alumnos.urjc.es</a:t>
                      </a:r>
                      <a:endParaRPr lang="es-ES_tradnl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CuadroTexto 62"/>
          <p:cNvSpPr txBox="1"/>
          <p:nvPr/>
        </p:nvSpPr>
        <p:spPr>
          <a:xfrm>
            <a:off x="506405" y="1976870"/>
            <a:ext cx="68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ETSIT</a:t>
            </a:r>
          </a:p>
        </p:txBody>
      </p:sp>
      <p:sp>
        <p:nvSpPr>
          <p:cNvPr id="64" name="Marcador de número de diapositiva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C4E-2F56-5E42-8B4E-9FE4EE203996}" type="slidenum">
              <a:rPr lang="es-ES_tradnl" smtClean="0"/>
              <a:pPr/>
              <a:t>9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17948</TotalTime>
  <Words>1159</Words>
  <Application>Microsoft Macintosh PowerPoint</Application>
  <PresentationFormat>Presentación en pantalla (4:3)</PresentationFormat>
  <Paragraphs>255</Paragraphs>
  <Slides>29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2" baseType="lpstr">
      <vt:lpstr>Calibri</vt:lpstr>
      <vt:lpstr>Arial</vt:lpstr>
      <vt:lpstr>Tema de Office</vt:lpstr>
      <vt:lpstr>Jornadas de acogida    Sólo tienes que apuntar esto:  Esta presentación está disponible en la pestaña Estudiantes de  https://www.urjc.es/etsit   </vt:lpstr>
      <vt:lpstr>Índice</vt:lpstr>
      <vt:lpstr>Órganos de gobierno URJC</vt:lpstr>
      <vt:lpstr>E.T.S. Ingeniería de Telecomunicación</vt:lpstr>
      <vt:lpstr>E.T.S. Ingeniería de Telecomunicación</vt:lpstr>
      <vt:lpstr>Coordinadores de titulación</vt:lpstr>
      <vt:lpstr>Coordinadores de titulación</vt:lpstr>
      <vt:lpstr>Alumnos mentores</vt:lpstr>
      <vt:lpstr>Alumnos mentores</vt:lpstr>
      <vt:lpstr>Ante dudas o problemas…</vt:lpstr>
      <vt:lpstr>Información útil en el sitio web oficial de la ETSIT, pestaña Estudiantes:</vt:lpstr>
      <vt:lpstr>Información útil en el sitio web oficial de la ETSIT, pestaña Estudiantes:</vt:lpstr>
      <vt:lpstr>Acceso al portal de docencia: Aula Virtual</vt:lpstr>
      <vt:lpstr>Información de asignaturas</vt:lpstr>
      <vt:lpstr>Foro de la ETSIT accesible como una asignatura más desde www.aulavirtual.urjc.es  </vt:lpstr>
      <vt:lpstr>Portal de servicios</vt:lpstr>
      <vt:lpstr>Cuenta de dominio único</vt:lpstr>
      <vt:lpstr>Tarjeta universitaria</vt:lpstr>
      <vt:lpstr>Asignatura RECONOCIMENTO ACADÉMICO DE CRÉDITOS </vt:lpstr>
      <vt:lpstr>Directorio de la URJC</vt:lpstr>
      <vt:lpstr>Biblioteca URJC</vt:lpstr>
      <vt:lpstr>Deportes</vt:lpstr>
      <vt:lpstr>Información adicional</vt:lpstr>
      <vt:lpstr>Laboratorios Linux ETSIT</vt:lpstr>
      <vt:lpstr>Horarios y aulas</vt:lpstr>
      <vt:lpstr>Campus Fuenlabrada</vt:lpstr>
      <vt:lpstr>Campus Alcorcón</vt:lpstr>
      <vt:lpstr>La ETSIT en Twitter Hazte una cuenta y síguenos:</vt:lpstr>
      <vt:lpstr>¡Bienvenidos!   Esperamos que estos próximos años aprendáis y disfrutéis en esta   Escuela de Ingeniería</vt:lpstr>
    </vt:vector>
  </TitlesOfParts>
  <Company>e 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Acto de bienvenida ETSIT</dc:title>
  <dc:creator>eva</dc:creator>
  <cp:lastModifiedBy>Pedro de las Heras Quirós</cp:lastModifiedBy>
  <cp:revision>262</cp:revision>
  <cp:lastPrinted>2016-09-01T18:46:57Z</cp:lastPrinted>
  <dcterms:created xsi:type="dcterms:W3CDTF">2015-09-01T10:58:53Z</dcterms:created>
  <dcterms:modified xsi:type="dcterms:W3CDTF">2018-08-27T17:31:49Z</dcterms:modified>
</cp:coreProperties>
</file>